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462" y="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896870" y="564197"/>
            <a:ext cx="6398259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19449" y="304482"/>
            <a:ext cx="475310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060194" y="1107618"/>
            <a:ext cx="8071611" cy="2270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9.jp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95400" y="2565991"/>
            <a:ext cx="9412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6995">
              <a:lnSpc>
                <a:spcPct val="100000"/>
              </a:lnSpc>
              <a:spcBef>
                <a:spcPts val="254"/>
              </a:spcBef>
            </a:pPr>
            <a:r>
              <a:rPr lang="en-US" sz="3200" spc="-10" dirty="0" smtClean="0">
                <a:solidFill>
                  <a:srgbClr val="FFFFFF"/>
                </a:solidFill>
                <a:latin typeface="Arial MT"/>
                <a:cs typeface="Arial MT"/>
              </a:rPr>
              <a:t>SIMULASI PEMBERKASAN ARSIP ELEKTRONIK</a:t>
            </a:r>
            <a:endParaRPr lang="en-US" sz="3200" dirty="0">
              <a:latin typeface="Arial MT"/>
              <a:cs typeface="Arial M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86600" y="6019799"/>
            <a:ext cx="4993034" cy="584775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wrap="none">
            <a:spAutoFit/>
          </a:bodyPr>
          <a:lstStyle/>
          <a:p>
            <a:pPr marL="86995">
              <a:lnSpc>
                <a:spcPct val="100000"/>
              </a:lnSpc>
              <a:spcBef>
                <a:spcPts val="254"/>
              </a:spcBef>
            </a:pPr>
            <a:r>
              <a:rPr lang="en-US" sz="3200" spc="-10" dirty="0" smtClean="0">
                <a:solidFill>
                  <a:srgbClr val="92D050"/>
                </a:solidFill>
                <a:latin typeface="Arial MT"/>
                <a:cs typeface="Arial MT"/>
              </a:rPr>
              <a:t>M BAKHRUN EFENDI SS</a:t>
            </a:r>
            <a:endParaRPr lang="en-US" sz="3200" dirty="0">
              <a:solidFill>
                <a:srgbClr val="92D050"/>
              </a:solidFill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65960" y="2587114"/>
            <a:ext cx="1467406" cy="146740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12820" y="441959"/>
            <a:ext cx="1539419" cy="1525869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6316979" y="109220"/>
            <a:ext cx="4137025" cy="3722370"/>
            <a:chOff x="6316979" y="109220"/>
            <a:chExt cx="4137025" cy="3722370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68259" y="1675384"/>
              <a:ext cx="2485491" cy="215620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16979" y="109220"/>
              <a:ext cx="2428239" cy="1887219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95140" y="101600"/>
            <a:ext cx="1516380" cy="151637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950200" y="4221479"/>
            <a:ext cx="2446716" cy="1780539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158740" y="4257040"/>
            <a:ext cx="1925319" cy="236982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027679" y="4366148"/>
            <a:ext cx="1219199" cy="206591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949179" y="2346432"/>
            <a:ext cx="3237254" cy="1370368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578984" y="2571432"/>
            <a:ext cx="1976755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87680">
              <a:lnSpc>
                <a:spcPct val="100000"/>
              </a:lnSpc>
              <a:spcBef>
                <a:spcPts val="100"/>
              </a:spcBef>
            </a:pPr>
            <a:r>
              <a:rPr sz="2800" spc="-15" dirty="0">
                <a:solidFill>
                  <a:srgbClr val="FFFFFF"/>
                </a:solidFill>
              </a:rPr>
              <a:t>Sarana </a:t>
            </a:r>
            <a:r>
              <a:rPr sz="2800" spc="-10" dirty="0">
                <a:solidFill>
                  <a:srgbClr val="FFFFFF"/>
                </a:solidFill>
              </a:rPr>
              <a:t> </a:t>
            </a:r>
            <a:r>
              <a:rPr sz="2800" spc="-70" dirty="0">
                <a:solidFill>
                  <a:srgbClr val="FFFFFF"/>
                </a:solidFill>
              </a:rPr>
              <a:t>P</a:t>
            </a:r>
            <a:r>
              <a:rPr sz="2800" dirty="0">
                <a:solidFill>
                  <a:srgbClr val="FFFFFF"/>
                </a:solidFill>
              </a:rPr>
              <a:t>e</a:t>
            </a:r>
            <a:r>
              <a:rPr sz="2800" spc="5" dirty="0">
                <a:solidFill>
                  <a:srgbClr val="FFFFFF"/>
                </a:solidFill>
              </a:rPr>
              <a:t>mb</a:t>
            </a:r>
            <a:r>
              <a:rPr sz="2800" dirty="0">
                <a:solidFill>
                  <a:srgbClr val="FFFFFF"/>
                </a:solidFill>
              </a:rPr>
              <a:t>e</a:t>
            </a:r>
            <a:r>
              <a:rPr sz="2800" spc="5" dirty="0">
                <a:solidFill>
                  <a:srgbClr val="FFFFFF"/>
                </a:solidFill>
              </a:rPr>
              <a:t>r</a:t>
            </a:r>
            <a:r>
              <a:rPr sz="2800" spc="-35" dirty="0">
                <a:solidFill>
                  <a:srgbClr val="FFFFFF"/>
                </a:solidFill>
              </a:rPr>
              <a:t>k</a:t>
            </a:r>
            <a:r>
              <a:rPr sz="2800" dirty="0">
                <a:solidFill>
                  <a:srgbClr val="FFFFFF"/>
                </a:solidFill>
              </a:rPr>
              <a:t>asan</a:t>
            </a:r>
            <a:endParaRPr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65829" y="462597"/>
            <a:ext cx="526669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Prosedur</a:t>
            </a:r>
            <a:r>
              <a:rPr spc="-80" dirty="0"/>
              <a:t> </a:t>
            </a:r>
            <a:r>
              <a:rPr spc="-15" dirty="0"/>
              <a:t>Pemberkasan</a:t>
            </a:r>
          </a:p>
        </p:txBody>
      </p:sp>
      <p:sp>
        <p:nvSpPr>
          <p:cNvPr id="3" name="object 3"/>
          <p:cNvSpPr/>
          <p:nvPr/>
        </p:nvSpPr>
        <p:spPr>
          <a:xfrm>
            <a:off x="1920239" y="1917700"/>
            <a:ext cx="6985000" cy="3743960"/>
          </a:xfrm>
          <a:custGeom>
            <a:avLst/>
            <a:gdLst/>
            <a:ahLst/>
            <a:cxnLst/>
            <a:rect l="l" t="t" r="r" b="b"/>
            <a:pathLst>
              <a:path w="6985000" h="3743960">
                <a:moveTo>
                  <a:pt x="4538599" y="0"/>
                </a:moveTo>
                <a:lnTo>
                  <a:pt x="0" y="0"/>
                </a:lnTo>
                <a:lnTo>
                  <a:pt x="0" y="3743960"/>
                </a:lnTo>
                <a:lnTo>
                  <a:pt x="4538599" y="3743960"/>
                </a:lnTo>
                <a:lnTo>
                  <a:pt x="4538599" y="2339975"/>
                </a:lnTo>
                <a:lnTo>
                  <a:pt x="4866767" y="2339975"/>
                </a:lnTo>
                <a:lnTo>
                  <a:pt x="4866767" y="2855214"/>
                </a:lnTo>
                <a:lnTo>
                  <a:pt x="6985000" y="1871980"/>
                </a:lnTo>
                <a:lnTo>
                  <a:pt x="4866767" y="888746"/>
                </a:lnTo>
                <a:lnTo>
                  <a:pt x="4866767" y="1403985"/>
                </a:lnTo>
                <a:lnTo>
                  <a:pt x="4538599" y="1403985"/>
                </a:lnTo>
                <a:lnTo>
                  <a:pt x="453859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060194" y="1871852"/>
            <a:ext cx="4352925" cy="3537585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8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0" dirty="0">
                <a:latin typeface="Calibri"/>
                <a:cs typeface="Calibri"/>
              </a:rPr>
              <a:t>Pemeriksaan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0" dirty="0">
                <a:latin typeface="Calibri"/>
                <a:cs typeface="Calibri"/>
              </a:rPr>
              <a:t>Penentuan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indeks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8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0" dirty="0">
                <a:latin typeface="Calibri"/>
                <a:cs typeface="Calibri"/>
              </a:rPr>
              <a:t>Penentuan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kode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40" dirty="0">
                <a:latin typeface="Calibri"/>
                <a:cs typeface="Calibri"/>
              </a:rPr>
              <a:t>Tunjuk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silang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(bila </a:t>
            </a:r>
            <a:r>
              <a:rPr sz="3200" dirty="0">
                <a:latin typeface="Calibri"/>
                <a:cs typeface="Calibri"/>
              </a:rPr>
              <a:t>ada)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Calibri"/>
                <a:cs typeface="Calibri"/>
              </a:rPr>
              <a:t>Pelabelan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8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5" dirty="0">
                <a:latin typeface="Calibri"/>
                <a:cs typeface="Calibri"/>
              </a:rPr>
              <a:t>Penyusunan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daftar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arsip</a:t>
            </a:r>
            <a:endParaRPr sz="32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50959" y="3075457"/>
            <a:ext cx="1642489" cy="16489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09670" y="233045"/>
            <a:ext cx="478028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Praktik</a:t>
            </a:r>
            <a:r>
              <a:rPr spc="-35" dirty="0"/>
              <a:t> </a:t>
            </a:r>
            <a:r>
              <a:rPr spc="-15" dirty="0"/>
              <a:t>Pemberkasan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453130" y="1727200"/>
            <a:ext cx="1924050" cy="2439035"/>
            <a:chOff x="2453130" y="1727200"/>
            <a:chExt cx="1924050" cy="243903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53130" y="3626610"/>
              <a:ext cx="1924053" cy="53928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63799" y="1727200"/>
              <a:ext cx="1905000" cy="1905000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476894" y="1910363"/>
            <a:ext cx="2387489" cy="2223314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2705042" y="4647872"/>
            <a:ext cx="2922905" cy="1770380"/>
            <a:chOff x="2705042" y="4647872"/>
            <a:chExt cx="2922905" cy="177038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05042" y="4647872"/>
              <a:ext cx="2922385" cy="176979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854959" y="4798060"/>
              <a:ext cx="2435860" cy="1282699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27800" y="4612640"/>
            <a:ext cx="3248659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633710" y="694690"/>
              <a:ext cx="863600" cy="792480"/>
            </a:xfrm>
            <a:custGeom>
              <a:avLst/>
              <a:gdLst/>
              <a:ahLst/>
              <a:cxnLst/>
              <a:rect l="l" t="t" r="r" b="b"/>
              <a:pathLst>
                <a:path w="863600" h="792480">
                  <a:moveTo>
                    <a:pt x="0" y="396239"/>
                  </a:moveTo>
                  <a:lnTo>
                    <a:pt x="2904" y="350033"/>
                  </a:lnTo>
                  <a:lnTo>
                    <a:pt x="11402" y="305390"/>
                  </a:lnTo>
                  <a:lnTo>
                    <a:pt x="25170" y="262611"/>
                  </a:lnTo>
                  <a:lnTo>
                    <a:pt x="43883" y="221990"/>
                  </a:lnTo>
                  <a:lnTo>
                    <a:pt x="67218" y="183827"/>
                  </a:lnTo>
                  <a:lnTo>
                    <a:pt x="94852" y="148418"/>
                  </a:lnTo>
                  <a:lnTo>
                    <a:pt x="126460" y="116062"/>
                  </a:lnTo>
                  <a:lnTo>
                    <a:pt x="161718" y="87054"/>
                  </a:lnTo>
                  <a:lnTo>
                    <a:pt x="200304" y="61693"/>
                  </a:lnTo>
                  <a:lnTo>
                    <a:pt x="241892" y="40277"/>
                  </a:lnTo>
                  <a:lnTo>
                    <a:pt x="286159" y="23102"/>
                  </a:lnTo>
                  <a:lnTo>
                    <a:pt x="332782" y="10465"/>
                  </a:lnTo>
                  <a:lnTo>
                    <a:pt x="381437" y="2666"/>
                  </a:lnTo>
                  <a:lnTo>
                    <a:pt x="431800" y="0"/>
                  </a:lnTo>
                  <a:lnTo>
                    <a:pt x="482162" y="2666"/>
                  </a:lnTo>
                  <a:lnTo>
                    <a:pt x="530817" y="10465"/>
                  </a:lnTo>
                  <a:lnTo>
                    <a:pt x="577440" y="23102"/>
                  </a:lnTo>
                  <a:lnTo>
                    <a:pt x="621707" y="40277"/>
                  </a:lnTo>
                  <a:lnTo>
                    <a:pt x="663295" y="61693"/>
                  </a:lnTo>
                  <a:lnTo>
                    <a:pt x="701881" y="87054"/>
                  </a:lnTo>
                  <a:lnTo>
                    <a:pt x="737139" y="116062"/>
                  </a:lnTo>
                  <a:lnTo>
                    <a:pt x="768747" y="148418"/>
                  </a:lnTo>
                  <a:lnTo>
                    <a:pt x="796381" y="183827"/>
                  </a:lnTo>
                  <a:lnTo>
                    <a:pt x="819716" y="221990"/>
                  </a:lnTo>
                  <a:lnTo>
                    <a:pt x="838429" y="262611"/>
                  </a:lnTo>
                  <a:lnTo>
                    <a:pt x="852197" y="305390"/>
                  </a:lnTo>
                  <a:lnTo>
                    <a:pt x="860695" y="350033"/>
                  </a:lnTo>
                  <a:lnTo>
                    <a:pt x="863600" y="396239"/>
                  </a:lnTo>
                  <a:lnTo>
                    <a:pt x="860695" y="442446"/>
                  </a:lnTo>
                  <a:lnTo>
                    <a:pt x="852197" y="487089"/>
                  </a:lnTo>
                  <a:lnTo>
                    <a:pt x="838429" y="529868"/>
                  </a:lnTo>
                  <a:lnTo>
                    <a:pt x="819716" y="570489"/>
                  </a:lnTo>
                  <a:lnTo>
                    <a:pt x="796381" y="608652"/>
                  </a:lnTo>
                  <a:lnTo>
                    <a:pt x="768747" y="644061"/>
                  </a:lnTo>
                  <a:lnTo>
                    <a:pt x="737139" y="676417"/>
                  </a:lnTo>
                  <a:lnTo>
                    <a:pt x="701881" y="705425"/>
                  </a:lnTo>
                  <a:lnTo>
                    <a:pt x="663295" y="730786"/>
                  </a:lnTo>
                  <a:lnTo>
                    <a:pt x="621707" y="752202"/>
                  </a:lnTo>
                  <a:lnTo>
                    <a:pt x="577440" y="769377"/>
                  </a:lnTo>
                  <a:lnTo>
                    <a:pt x="530817" y="782014"/>
                  </a:lnTo>
                  <a:lnTo>
                    <a:pt x="482162" y="789813"/>
                  </a:lnTo>
                  <a:lnTo>
                    <a:pt x="431800" y="792480"/>
                  </a:lnTo>
                  <a:lnTo>
                    <a:pt x="381437" y="789813"/>
                  </a:lnTo>
                  <a:lnTo>
                    <a:pt x="332782" y="782014"/>
                  </a:lnTo>
                  <a:lnTo>
                    <a:pt x="286159" y="769377"/>
                  </a:lnTo>
                  <a:lnTo>
                    <a:pt x="241892" y="752202"/>
                  </a:lnTo>
                  <a:lnTo>
                    <a:pt x="200304" y="730786"/>
                  </a:lnTo>
                  <a:lnTo>
                    <a:pt x="161718" y="705425"/>
                  </a:lnTo>
                  <a:lnTo>
                    <a:pt x="126460" y="676417"/>
                  </a:lnTo>
                  <a:lnTo>
                    <a:pt x="94852" y="644061"/>
                  </a:lnTo>
                  <a:lnTo>
                    <a:pt x="67218" y="608652"/>
                  </a:lnTo>
                  <a:lnTo>
                    <a:pt x="43883" y="570489"/>
                  </a:lnTo>
                  <a:lnTo>
                    <a:pt x="25170" y="529868"/>
                  </a:lnTo>
                  <a:lnTo>
                    <a:pt x="11402" y="487089"/>
                  </a:lnTo>
                  <a:lnTo>
                    <a:pt x="2904" y="442446"/>
                  </a:lnTo>
                  <a:lnTo>
                    <a:pt x="0" y="396239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0684510" y="621030"/>
              <a:ext cx="863600" cy="792480"/>
            </a:xfrm>
            <a:custGeom>
              <a:avLst/>
              <a:gdLst/>
              <a:ahLst/>
              <a:cxnLst/>
              <a:rect l="l" t="t" r="r" b="b"/>
              <a:pathLst>
                <a:path w="863600" h="792480">
                  <a:moveTo>
                    <a:pt x="0" y="396240"/>
                  </a:moveTo>
                  <a:lnTo>
                    <a:pt x="2904" y="350033"/>
                  </a:lnTo>
                  <a:lnTo>
                    <a:pt x="11402" y="305390"/>
                  </a:lnTo>
                  <a:lnTo>
                    <a:pt x="25170" y="262611"/>
                  </a:lnTo>
                  <a:lnTo>
                    <a:pt x="43883" y="221990"/>
                  </a:lnTo>
                  <a:lnTo>
                    <a:pt x="67218" y="183827"/>
                  </a:lnTo>
                  <a:lnTo>
                    <a:pt x="94852" y="148418"/>
                  </a:lnTo>
                  <a:lnTo>
                    <a:pt x="126460" y="116062"/>
                  </a:lnTo>
                  <a:lnTo>
                    <a:pt x="161718" y="87054"/>
                  </a:lnTo>
                  <a:lnTo>
                    <a:pt x="200304" y="61693"/>
                  </a:lnTo>
                  <a:lnTo>
                    <a:pt x="241892" y="40277"/>
                  </a:lnTo>
                  <a:lnTo>
                    <a:pt x="286159" y="23102"/>
                  </a:lnTo>
                  <a:lnTo>
                    <a:pt x="332782" y="10465"/>
                  </a:lnTo>
                  <a:lnTo>
                    <a:pt x="381437" y="2666"/>
                  </a:lnTo>
                  <a:lnTo>
                    <a:pt x="431800" y="0"/>
                  </a:lnTo>
                  <a:lnTo>
                    <a:pt x="482162" y="2666"/>
                  </a:lnTo>
                  <a:lnTo>
                    <a:pt x="530817" y="10465"/>
                  </a:lnTo>
                  <a:lnTo>
                    <a:pt x="577440" y="23102"/>
                  </a:lnTo>
                  <a:lnTo>
                    <a:pt x="621707" y="40277"/>
                  </a:lnTo>
                  <a:lnTo>
                    <a:pt x="663295" y="61693"/>
                  </a:lnTo>
                  <a:lnTo>
                    <a:pt x="701881" y="87054"/>
                  </a:lnTo>
                  <a:lnTo>
                    <a:pt x="737139" y="116062"/>
                  </a:lnTo>
                  <a:lnTo>
                    <a:pt x="768747" y="148418"/>
                  </a:lnTo>
                  <a:lnTo>
                    <a:pt x="796381" y="183827"/>
                  </a:lnTo>
                  <a:lnTo>
                    <a:pt x="819716" y="221990"/>
                  </a:lnTo>
                  <a:lnTo>
                    <a:pt x="838429" y="262611"/>
                  </a:lnTo>
                  <a:lnTo>
                    <a:pt x="852197" y="305390"/>
                  </a:lnTo>
                  <a:lnTo>
                    <a:pt x="860695" y="350033"/>
                  </a:lnTo>
                  <a:lnTo>
                    <a:pt x="863600" y="396240"/>
                  </a:lnTo>
                  <a:lnTo>
                    <a:pt x="860695" y="442446"/>
                  </a:lnTo>
                  <a:lnTo>
                    <a:pt x="852197" y="487089"/>
                  </a:lnTo>
                  <a:lnTo>
                    <a:pt x="838429" y="529868"/>
                  </a:lnTo>
                  <a:lnTo>
                    <a:pt x="819716" y="570489"/>
                  </a:lnTo>
                  <a:lnTo>
                    <a:pt x="796381" y="608652"/>
                  </a:lnTo>
                  <a:lnTo>
                    <a:pt x="768747" y="644061"/>
                  </a:lnTo>
                  <a:lnTo>
                    <a:pt x="737139" y="676417"/>
                  </a:lnTo>
                  <a:lnTo>
                    <a:pt x="701881" y="705425"/>
                  </a:lnTo>
                  <a:lnTo>
                    <a:pt x="663295" y="730786"/>
                  </a:lnTo>
                  <a:lnTo>
                    <a:pt x="621707" y="752202"/>
                  </a:lnTo>
                  <a:lnTo>
                    <a:pt x="577440" y="769377"/>
                  </a:lnTo>
                  <a:lnTo>
                    <a:pt x="530817" y="782014"/>
                  </a:lnTo>
                  <a:lnTo>
                    <a:pt x="482162" y="789813"/>
                  </a:lnTo>
                  <a:lnTo>
                    <a:pt x="431800" y="792480"/>
                  </a:lnTo>
                  <a:lnTo>
                    <a:pt x="381437" y="789813"/>
                  </a:lnTo>
                  <a:lnTo>
                    <a:pt x="332782" y="782014"/>
                  </a:lnTo>
                  <a:lnTo>
                    <a:pt x="286159" y="769377"/>
                  </a:lnTo>
                  <a:lnTo>
                    <a:pt x="241892" y="752202"/>
                  </a:lnTo>
                  <a:lnTo>
                    <a:pt x="200304" y="730786"/>
                  </a:lnTo>
                  <a:lnTo>
                    <a:pt x="161718" y="705425"/>
                  </a:lnTo>
                  <a:lnTo>
                    <a:pt x="126460" y="676417"/>
                  </a:lnTo>
                  <a:lnTo>
                    <a:pt x="94852" y="644061"/>
                  </a:lnTo>
                  <a:lnTo>
                    <a:pt x="67218" y="608652"/>
                  </a:lnTo>
                  <a:lnTo>
                    <a:pt x="43883" y="570489"/>
                  </a:lnTo>
                  <a:lnTo>
                    <a:pt x="25170" y="529868"/>
                  </a:lnTo>
                  <a:lnTo>
                    <a:pt x="11402" y="487089"/>
                  </a:lnTo>
                  <a:lnTo>
                    <a:pt x="2904" y="442446"/>
                  </a:lnTo>
                  <a:lnTo>
                    <a:pt x="0" y="396240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708640" y="1412239"/>
              <a:ext cx="1130300" cy="1513839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0836909" y="2838450"/>
            <a:ext cx="9690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w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ad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009389" y="1548130"/>
              <a:ext cx="5113020" cy="327660"/>
            </a:xfrm>
            <a:custGeom>
              <a:avLst/>
              <a:gdLst/>
              <a:ahLst/>
              <a:cxnLst/>
              <a:rect l="l" t="t" r="r" b="b"/>
              <a:pathLst>
                <a:path w="5113020" h="327660">
                  <a:moveTo>
                    <a:pt x="0" y="327660"/>
                  </a:moveTo>
                  <a:lnTo>
                    <a:pt x="5113020" y="327660"/>
                  </a:lnTo>
                  <a:lnTo>
                    <a:pt x="5113020" y="0"/>
                  </a:lnTo>
                  <a:lnTo>
                    <a:pt x="0" y="0"/>
                  </a:lnTo>
                  <a:lnTo>
                    <a:pt x="0" y="32766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96870" y="564197"/>
            <a:ext cx="639699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latin typeface="Calibri"/>
                <a:cs typeface="Calibri"/>
              </a:rPr>
              <a:t>Alur </a:t>
            </a:r>
            <a:r>
              <a:rPr sz="3200" spc="-10" dirty="0">
                <a:latin typeface="Calibri"/>
                <a:cs typeface="Calibri"/>
              </a:rPr>
              <a:t>Pemberkasaan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Arsip </a:t>
            </a:r>
            <a:r>
              <a:rPr sz="3200" spc="-15" dirty="0">
                <a:latin typeface="Calibri"/>
                <a:cs typeface="Calibri"/>
              </a:rPr>
              <a:t>secara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digital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98726" y="1608137"/>
            <a:ext cx="5753100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Calibri"/>
                <a:cs typeface="Calibri"/>
              </a:rPr>
              <a:t>2.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Mengekstrak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file hasil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download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menggunakan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861047" y="3068320"/>
            <a:ext cx="2028825" cy="2872740"/>
            <a:chOff x="4861047" y="3068320"/>
            <a:chExt cx="2028825" cy="28727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61047" y="5338561"/>
              <a:ext cx="2028197" cy="6022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71719" y="3068320"/>
              <a:ext cx="2009266" cy="227584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979669" y="2381250"/>
              <a:ext cx="4020820" cy="812800"/>
            </a:xfrm>
            <a:custGeom>
              <a:avLst/>
              <a:gdLst/>
              <a:ahLst/>
              <a:cxnLst/>
              <a:rect l="l" t="t" r="r" b="b"/>
              <a:pathLst>
                <a:path w="4020820" h="812800">
                  <a:moveTo>
                    <a:pt x="2291079" y="812800"/>
                  </a:moveTo>
                  <a:lnTo>
                    <a:pt x="4020820" y="812800"/>
                  </a:lnTo>
                  <a:lnTo>
                    <a:pt x="4020820" y="525779"/>
                  </a:lnTo>
                  <a:lnTo>
                    <a:pt x="2291079" y="525779"/>
                  </a:lnTo>
                  <a:lnTo>
                    <a:pt x="2291079" y="812800"/>
                  </a:lnTo>
                  <a:close/>
                </a:path>
                <a:path w="4020820" h="812800">
                  <a:moveTo>
                    <a:pt x="0" y="287020"/>
                  </a:moveTo>
                  <a:lnTo>
                    <a:pt x="1727200" y="287020"/>
                  </a:lnTo>
                  <a:lnTo>
                    <a:pt x="1727200" y="0"/>
                  </a:lnTo>
                  <a:lnTo>
                    <a:pt x="0" y="0"/>
                  </a:lnTo>
                  <a:lnTo>
                    <a:pt x="0" y="28702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6206489" y="5157470"/>
              <a:ext cx="1008380" cy="444500"/>
            </a:xfrm>
            <a:custGeom>
              <a:avLst/>
              <a:gdLst/>
              <a:ahLst/>
              <a:cxnLst/>
              <a:rect l="l" t="t" r="r" b="b"/>
              <a:pathLst>
                <a:path w="1008379" h="444500">
                  <a:moveTo>
                    <a:pt x="0" y="444499"/>
                  </a:moveTo>
                  <a:lnTo>
                    <a:pt x="1008380" y="444499"/>
                  </a:lnTo>
                  <a:lnTo>
                    <a:pt x="1008380" y="0"/>
                  </a:lnTo>
                  <a:lnTo>
                    <a:pt x="0" y="0"/>
                  </a:lnTo>
                  <a:lnTo>
                    <a:pt x="0" y="444499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89069" y="2874010"/>
              <a:ext cx="4968240" cy="289560"/>
            </a:xfrm>
            <a:custGeom>
              <a:avLst/>
              <a:gdLst/>
              <a:ahLst/>
              <a:cxnLst/>
              <a:rect l="l" t="t" r="r" b="b"/>
              <a:pathLst>
                <a:path w="4968240" h="289560">
                  <a:moveTo>
                    <a:pt x="0" y="289560"/>
                  </a:moveTo>
                  <a:lnTo>
                    <a:pt x="4968239" y="289560"/>
                  </a:lnTo>
                  <a:lnTo>
                    <a:pt x="4968239" y="0"/>
                  </a:lnTo>
                  <a:lnTo>
                    <a:pt x="0" y="0"/>
                  </a:lnTo>
                  <a:lnTo>
                    <a:pt x="0" y="289560"/>
                  </a:lnTo>
                  <a:close/>
                </a:path>
              </a:pathLst>
            </a:custGeom>
            <a:ln w="381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080510" y="1682750"/>
              <a:ext cx="4249420" cy="266700"/>
            </a:xfrm>
            <a:custGeom>
              <a:avLst/>
              <a:gdLst/>
              <a:ahLst/>
              <a:cxnLst/>
              <a:rect l="l" t="t" r="r" b="b"/>
              <a:pathLst>
                <a:path w="4249420" h="266700">
                  <a:moveTo>
                    <a:pt x="0" y="266700"/>
                  </a:moveTo>
                  <a:lnTo>
                    <a:pt x="4249420" y="266700"/>
                  </a:lnTo>
                  <a:lnTo>
                    <a:pt x="4249420" y="0"/>
                  </a:lnTo>
                  <a:lnTo>
                    <a:pt x="0" y="0"/>
                  </a:lnTo>
                  <a:lnTo>
                    <a:pt x="0" y="266700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519676" y="4838700"/>
            <a:ext cx="6009640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Calibri"/>
                <a:cs typeface="Calibri"/>
              </a:rPr>
              <a:t>Menyimpan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folder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hasil</a:t>
            </a:r>
            <a:r>
              <a:rPr sz="3200" spc="-5" dirty="0">
                <a:latin typeface="Calibri"/>
                <a:cs typeface="Calibri"/>
              </a:rPr>
              <a:t> download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pada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folder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kerja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614737" y="2172017"/>
            <a:ext cx="1165225" cy="517525"/>
            <a:chOff x="3614737" y="2172017"/>
            <a:chExt cx="1165225" cy="517525"/>
          </a:xfrm>
        </p:grpSpPr>
        <p:sp>
          <p:nvSpPr>
            <p:cNvPr id="3" name="object 3"/>
            <p:cNvSpPr/>
            <p:nvPr/>
          </p:nvSpPr>
          <p:spPr>
            <a:xfrm>
              <a:off x="3619500" y="2176779"/>
              <a:ext cx="1155700" cy="508000"/>
            </a:xfrm>
            <a:custGeom>
              <a:avLst/>
              <a:gdLst/>
              <a:ahLst/>
              <a:cxnLst/>
              <a:rect l="l" t="t" r="r" b="b"/>
              <a:pathLst>
                <a:path w="1155700" h="508000">
                  <a:moveTo>
                    <a:pt x="1155700" y="0"/>
                  </a:moveTo>
                  <a:lnTo>
                    <a:pt x="0" y="0"/>
                  </a:lnTo>
                  <a:lnTo>
                    <a:pt x="0" y="508000"/>
                  </a:lnTo>
                  <a:lnTo>
                    <a:pt x="1155700" y="508000"/>
                  </a:lnTo>
                  <a:lnTo>
                    <a:pt x="1155700" y="0"/>
                  </a:lnTo>
                  <a:close/>
                </a:path>
              </a:pathLst>
            </a:custGeom>
            <a:solidFill>
              <a:srgbClr val="B7DE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619500" y="2176779"/>
              <a:ext cx="1155700" cy="508000"/>
            </a:xfrm>
            <a:custGeom>
              <a:avLst/>
              <a:gdLst/>
              <a:ahLst/>
              <a:cxnLst/>
              <a:rect l="l" t="t" r="r" b="b"/>
              <a:pathLst>
                <a:path w="1155700" h="508000">
                  <a:moveTo>
                    <a:pt x="0" y="508000"/>
                  </a:moveTo>
                  <a:lnTo>
                    <a:pt x="1155700" y="508000"/>
                  </a:lnTo>
                  <a:lnTo>
                    <a:pt x="1155700" y="0"/>
                  </a:lnTo>
                  <a:lnTo>
                    <a:pt x="0" y="0"/>
                  </a:lnTo>
                  <a:lnTo>
                    <a:pt x="0" y="50800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619500" y="2207895"/>
            <a:ext cx="115125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075" marR="159385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Arial MT"/>
                <a:cs typeface="Arial MT"/>
              </a:rPr>
              <a:t>Sis</a:t>
            </a:r>
            <a:r>
              <a:rPr sz="900" spc="5" dirty="0">
                <a:latin typeface="Arial MT"/>
                <a:cs typeface="Arial MT"/>
              </a:rPr>
              <a:t>t</a:t>
            </a:r>
            <a:r>
              <a:rPr sz="900" spc="-5" dirty="0">
                <a:latin typeface="Arial MT"/>
                <a:cs typeface="Arial MT"/>
              </a:rPr>
              <a:t>em</a:t>
            </a:r>
            <a:r>
              <a:rPr sz="900" spc="-20" dirty="0">
                <a:latin typeface="Arial MT"/>
                <a:cs typeface="Arial MT"/>
              </a:rPr>
              <a:t> </a:t>
            </a:r>
            <a:r>
              <a:rPr sz="900" spc="-5" dirty="0">
                <a:latin typeface="Arial MT"/>
                <a:cs typeface="Arial MT"/>
              </a:rPr>
              <a:t>Kla</a:t>
            </a:r>
            <a:r>
              <a:rPr sz="900" dirty="0">
                <a:latin typeface="Arial MT"/>
                <a:cs typeface="Arial MT"/>
              </a:rPr>
              <a:t>si</a:t>
            </a:r>
            <a:r>
              <a:rPr sz="900" spc="5" dirty="0">
                <a:latin typeface="Arial MT"/>
                <a:cs typeface="Arial MT"/>
              </a:rPr>
              <a:t>f</a:t>
            </a:r>
            <a:r>
              <a:rPr sz="900" dirty="0">
                <a:latin typeface="Arial MT"/>
                <a:cs typeface="Arial MT"/>
              </a:rPr>
              <a:t>i</a:t>
            </a:r>
            <a:r>
              <a:rPr sz="900" spc="-15" dirty="0">
                <a:latin typeface="Arial MT"/>
                <a:cs typeface="Arial MT"/>
              </a:rPr>
              <a:t>k</a:t>
            </a:r>
            <a:r>
              <a:rPr sz="900" spc="-5" dirty="0">
                <a:latin typeface="Arial MT"/>
                <a:cs typeface="Arial MT"/>
              </a:rPr>
              <a:t>a</a:t>
            </a:r>
            <a:r>
              <a:rPr sz="900" dirty="0">
                <a:latin typeface="Arial MT"/>
                <a:cs typeface="Arial MT"/>
              </a:rPr>
              <a:t>s</a:t>
            </a:r>
            <a:r>
              <a:rPr sz="900" spc="-5" dirty="0">
                <a:latin typeface="Arial MT"/>
                <a:cs typeface="Arial MT"/>
              </a:rPr>
              <a:t>i  </a:t>
            </a:r>
            <a:r>
              <a:rPr sz="900" dirty="0">
                <a:latin typeface="Arial MT"/>
                <a:cs typeface="Arial MT"/>
              </a:rPr>
              <a:t>Keamanan </a:t>
            </a:r>
            <a:r>
              <a:rPr sz="900" spc="-10" dirty="0">
                <a:latin typeface="Arial MT"/>
                <a:cs typeface="Arial MT"/>
              </a:rPr>
              <a:t>dan </a:t>
            </a:r>
            <a:r>
              <a:rPr sz="900" spc="-5" dirty="0">
                <a:latin typeface="Arial MT"/>
                <a:cs typeface="Arial MT"/>
              </a:rPr>
              <a:t> Akses</a:t>
            </a:r>
            <a:r>
              <a:rPr sz="900" spc="-10" dirty="0">
                <a:latin typeface="Arial MT"/>
                <a:cs typeface="Arial MT"/>
              </a:rPr>
              <a:t> </a:t>
            </a:r>
            <a:r>
              <a:rPr sz="900" dirty="0">
                <a:latin typeface="Arial MT"/>
                <a:cs typeface="Arial MT"/>
              </a:rPr>
              <a:t>Arsip</a:t>
            </a:r>
            <a:endParaRPr sz="9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617980" y="3716020"/>
            <a:ext cx="1330960" cy="467359"/>
          </a:xfrm>
          <a:prstGeom prst="rect">
            <a:avLst/>
          </a:prstGeom>
          <a:solidFill>
            <a:srgbClr val="003366"/>
          </a:solidFill>
          <a:ln w="9525">
            <a:solidFill>
              <a:srgbClr val="FFFF00"/>
            </a:solidFill>
          </a:ln>
        </p:spPr>
        <p:txBody>
          <a:bodyPr vert="horz" wrap="square" lIns="0" tIns="42544" rIns="0" bIns="0" rtlCol="0">
            <a:spAutoFit/>
          </a:bodyPr>
          <a:lstStyle/>
          <a:p>
            <a:pPr marL="90805" marR="98425">
              <a:lnSpc>
                <a:spcPct val="100000"/>
              </a:lnSpc>
              <a:spcBef>
                <a:spcPts val="334"/>
              </a:spcBef>
            </a:pP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PE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G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E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O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L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AAN  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ARSIP</a:t>
            </a:r>
            <a:r>
              <a:rPr sz="1200" spc="-5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DINAMIS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718877" y="1618297"/>
            <a:ext cx="974725" cy="294005"/>
            <a:chOff x="3718877" y="1618297"/>
            <a:chExt cx="974725" cy="294005"/>
          </a:xfrm>
        </p:grpSpPr>
        <p:sp>
          <p:nvSpPr>
            <p:cNvPr id="8" name="object 8"/>
            <p:cNvSpPr/>
            <p:nvPr/>
          </p:nvSpPr>
          <p:spPr>
            <a:xfrm>
              <a:off x="3723640" y="1623060"/>
              <a:ext cx="965200" cy="284480"/>
            </a:xfrm>
            <a:custGeom>
              <a:avLst/>
              <a:gdLst/>
              <a:ahLst/>
              <a:cxnLst/>
              <a:rect l="l" t="t" r="r" b="b"/>
              <a:pathLst>
                <a:path w="965200" h="284480">
                  <a:moveTo>
                    <a:pt x="965200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965200" y="284479"/>
                  </a:lnTo>
                  <a:lnTo>
                    <a:pt x="96520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723640" y="1623060"/>
              <a:ext cx="965200" cy="284480"/>
            </a:xfrm>
            <a:custGeom>
              <a:avLst/>
              <a:gdLst/>
              <a:ahLst/>
              <a:cxnLst/>
              <a:rect l="l" t="t" r="r" b="b"/>
              <a:pathLst>
                <a:path w="965200" h="284480">
                  <a:moveTo>
                    <a:pt x="0" y="284479"/>
                  </a:moveTo>
                  <a:lnTo>
                    <a:pt x="965200" y="284479"/>
                  </a:lnTo>
                  <a:lnTo>
                    <a:pt x="965200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803650" y="1652523"/>
            <a:ext cx="7854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Pe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ci</a:t>
            </a: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aa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627437" y="2855277"/>
            <a:ext cx="1160145" cy="1795145"/>
            <a:chOff x="3627437" y="2855277"/>
            <a:chExt cx="1160145" cy="1795145"/>
          </a:xfrm>
        </p:grpSpPr>
        <p:sp>
          <p:nvSpPr>
            <p:cNvPr id="12" name="object 12"/>
            <p:cNvSpPr/>
            <p:nvPr/>
          </p:nvSpPr>
          <p:spPr>
            <a:xfrm>
              <a:off x="3680460" y="2860039"/>
              <a:ext cx="1054100" cy="284480"/>
            </a:xfrm>
            <a:custGeom>
              <a:avLst/>
              <a:gdLst/>
              <a:ahLst/>
              <a:cxnLst/>
              <a:rect l="l" t="t" r="r" b="b"/>
              <a:pathLst>
                <a:path w="1054100" h="284480">
                  <a:moveTo>
                    <a:pt x="1054100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1054100" y="284479"/>
                  </a:lnTo>
                  <a:lnTo>
                    <a:pt x="105410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80460" y="2860039"/>
              <a:ext cx="1054100" cy="284480"/>
            </a:xfrm>
            <a:custGeom>
              <a:avLst/>
              <a:gdLst/>
              <a:ahLst/>
              <a:cxnLst/>
              <a:rect l="l" t="t" r="r" b="b"/>
              <a:pathLst>
                <a:path w="1054100" h="284480">
                  <a:moveTo>
                    <a:pt x="0" y="284479"/>
                  </a:moveTo>
                  <a:lnTo>
                    <a:pt x="1054100" y="284479"/>
                  </a:lnTo>
                  <a:lnTo>
                    <a:pt x="1054100" y="0"/>
                  </a:lnTo>
                  <a:lnTo>
                    <a:pt x="0" y="0"/>
                  </a:lnTo>
                  <a:lnTo>
                    <a:pt x="0" y="28447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632200" y="4361179"/>
              <a:ext cx="1150620" cy="284480"/>
            </a:xfrm>
            <a:custGeom>
              <a:avLst/>
              <a:gdLst/>
              <a:ahLst/>
              <a:cxnLst/>
              <a:rect l="l" t="t" r="r" b="b"/>
              <a:pathLst>
                <a:path w="1150620" h="284479">
                  <a:moveTo>
                    <a:pt x="1150620" y="0"/>
                  </a:moveTo>
                  <a:lnTo>
                    <a:pt x="0" y="0"/>
                  </a:lnTo>
                  <a:lnTo>
                    <a:pt x="0" y="284480"/>
                  </a:lnTo>
                  <a:lnTo>
                    <a:pt x="1150620" y="284480"/>
                  </a:lnTo>
                  <a:lnTo>
                    <a:pt x="1150620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632200" y="4361179"/>
              <a:ext cx="1150620" cy="284480"/>
            </a:xfrm>
            <a:custGeom>
              <a:avLst/>
              <a:gdLst/>
              <a:ahLst/>
              <a:cxnLst/>
              <a:rect l="l" t="t" r="r" b="b"/>
              <a:pathLst>
                <a:path w="1150620" h="284479">
                  <a:moveTo>
                    <a:pt x="0" y="284480"/>
                  </a:moveTo>
                  <a:lnTo>
                    <a:pt x="1150620" y="284480"/>
                  </a:lnTo>
                  <a:lnTo>
                    <a:pt x="1150620" y="0"/>
                  </a:lnTo>
                  <a:lnTo>
                    <a:pt x="0" y="0"/>
                  </a:lnTo>
                  <a:lnTo>
                    <a:pt x="0" y="28448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632200" y="4390770"/>
            <a:ext cx="11461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Pemeliharaan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703320" y="6129020"/>
            <a:ext cx="1005840" cy="28194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30"/>
              </a:spcBef>
            </a:pP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Penyusutan</a:t>
            </a:r>
            <a:endParaRPr sz="1200">
              <a:latin typeface="Arial MT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936620" y="1442719"/>
            <a:ext cx="3185160" cy="4829175"/>
            <a:chOff x="2936620" y="1442719"/>
            <a:chExt cx="3185160" cy="4829175"/>
          </a:xfrm>
        </p:grpSpPr>
        <p:sp>
          <p:nvSpPr>
            <p:cNvPr id="19" name="object 19"/>
            <p:cNvSpPr/>
            <p:nvPr/>
          </p:nvSpPr>
          <p:spPr>
            <a:xfrm>
              <a:off x="2936621" y="1769109"/>
              <a:ext cx="802005" cy="4502785"/>
            </a:xfrm>
            <a:custGeom>
              <a:avLst/>
              <a:gdLst/>
              <a:ahLst/>
              <a:cxnLst/>
              <a:rect l="l" t="t" r="r" b="b"/>
              <a:pathLst>
                <a:path w="802004" h="4502785">
                  <a:moveTo>
                    <a:pt x="801497" y="95123"/>
                  </a:moveTo>
                  <a:lnTo>
                    <a:pt x="797483" y="62484"/>
                  </a:lnTo>
                  <a:lnTo>
                    <a:pt x="789813" y="0"/>
                  </a:lnTo>
                  <a:lnTo>
                    <a:pt x="720725" y="66421"/>
                  </a:lnTo>
                  <a:lnTo>
                    <a:pt x="747661" y="75996"/>
                  </a:lnTo>
                  <a:lnTo>
                    <a:pt x="127" y="2178050"/>
                  </a:lnTo>
                  <a:lnTo>
                    <a:pt x="12166" y="2182330"/>
                  </a:lnTo>
                  <a:lnTo>
                    <a:pt x="0" y="2186305"/>
                  </a:lnTo>
                  <a:lnTo>
                    <a:pt x="729119" y="4425696"/>
                  </a:lnTo>
                  <a:lnTo>
                    <a:pt x="701929" y="4434535"/>
                  </a:lnTo>
                  <a:lnTo>
                    <a:pt x="769239" y="4502785"/>
                  </a:lnTo>
                  <a:lnTo>
                    <a:pt x="778764" y="4439285"/>
                  </a:lnTo>
                  <a:lnTo>
                    <a:pt x="783463" y="4408005"/>
                  </a:lnTo>
                  <a:lnTo>
                    <a:pt x="756297" y="4416844"/>
                  </a:lnTo>
                  <a:lnTo>
                    <a:pt x="29806" y="2185530"/>
                  </a:lnTo>
                  <a:lnTo>
                    <a:pt x="704278" y="1313510"/>
                  </a:lnTo>
                  <a:lnTo>
                    <a:pt x="726821" y="1330960"/>
                  </a:lnTo>
                  <a:lnTo>
                    <a:pt x="735939" y="1284732"/>
                  </a:lnTo>
                  <a:lnTo>
                    <a:pt x="745363" y="1236980"/>
                  </a:lnTo>
                  <a:lnTo>
                    <a:pt x="659130" y="1278509"/>
                  </a:lnTo>
                  <a:lnTo>
                    <a:pt x="681672" y="1295984"/>
                  </a:lnTo>
                  <a:lnTo>
                    <a:pt x="56819" y="2103856"/>
                  </a:lnTo>
                  <a:lnTo>
                    <a:pt x="774611" y="85572"/>
                  </a:lnTo>
                  <a:lnTo>
                    <a:pt x="801497" y="951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138419" y="1442719"/>
              <a:ext cx="982980" cy="284480"/>
            </a:xfrm>
            <a:custGeom>
              <a:avLst/>
              <a:gdLst/>
              <a:ahLst/>
              <a:cxnLst/>
              <a:rect l="l" t="t" r="r" b="b"/>
              <a:pathLst>
                <a:path w="982979" h="284480">
                  <a:moveTo>
                    <a:pt x="982979" y="0"/>
                  </a:moveTo>
                  <a:lnTo>
                    <a:pt x="0" y="0"/>
                  </a:lnTo>
                  <a:lnTo>
                    <a:pt x="0" y="284479"/>
                  </a:lnTo>
                  <a:lnTo>
                    <a:pt x="982979" y="284479"/>
                  </a:lnTo>
                  <a:lnTo>
                    <a:pt x="982979" y="0"/>
                  </a:lnTo>
                  <a:close/>
                </a:path>
              </a:pathLst>
            </a:custGeom>
            <a:solidFill>
              <a:srgbClr val="0033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142229" y="1451610"/>
            <a:ext cx="999490" cy="269240"/>
          </a:xfrm>
          <a:prstGeom prst="rect">
            <a:avLst/>
          </a:prstGeom>
          <a:ln w="9524">
            <a:solidFill>
              <a:srgbClr val="000000"/>
            </a:solidFill>
          </a:ln>
        </p:spPr>
        <p:txBody>
          <a:bodyPr vert="horz" wrap="square" lIns="0" tIns="32384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254"/>
              </a:spcBef>
            </a:pP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Pembuatan</a:t>
            </a:r>
            <a:endParaRPr sz="1200" dirty="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142229" y="1793239"/>
            <a:ext cx="999490" cy="265430"/>
          </a:xfrm>
          <a:prstGeom prst="rect">
            <a:avLst/>
          </a:prstGeom>
          <a:solidFill>
            <a:srgbClr val="003366"/>
          </a:solidFill>
          <a:ln w="9524">
            <a:solidFill>
              <a:srgbClr val="000000"/>
            </a:solidFill>
          </a:ln>
        </p:spPr>
        <p:txBody>
          <a:bodyPr vert="horz" wrap="square" lIns="0" tIns="36830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290"/>
              </a:spcBef>
            </a:pP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Penerimaan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684776" y="1578609"/>
            <a:ext cx="453390" cy="366395"/>
          </a:xfrm>
          <a:custGeom>
            <a:avLst/>
            <a:gdLst/>
            <a:ahLst/>
            <a:cxnLst/>
            <a:rect l="l" t="t" r="r" b="b"/>
            <a:pathLst>
              <a:path w="453389" h="366394">
                <a:moveTo>
                  <a:pt x="453009" y="7620"/>
                </a:moveTo>
                <a:lnTo>
                  <a:pt x="357505" y="0"/>
                </a:lnTo>
                <a:lnTo>
                  <a:pt x="368223" y="26530"/>
                </a:lnTo>
                <a:lnTo>
                  <a:pt x="0" y="175387"/>
                </a:lnTo>
                <a:lnTo>
                  <a:pt x="5689" y="189509"/>
                </a:lnTo>
                <a:lnTo>
                  <a:pt x="381" y="203962"/>
                </a:lnTo>
                <a:lnTo>
                  <a:pt x="367614" y="339369"/>
                </a:lnTo>
                <a:lnTo>
                  <a:pt x="357759" y="366141"/>
                </a:lnTo>
                <a:lnTo>
                  <a:pt x="453009" y="355600"/>
                </a:lnTo>
                <a:lnTo>
                  <a:pt x="442379" y="344297"/>
                </a:lnTo>
                <a:lnTo>
                  <a:pt x="387350" y="285750"/>
                </a:lnTo>
                <a:lnTo>
                  <a:pt x="377482" y="312559"/>
                </a:lnTo>
                <a:lnTo>
                  <a:pt x="42506" y="188937"/>
                </a:lnTo>
                <a:lnTo>
                  <a:pt x="378917" y="52984"/>
                </a:lnTo>
                <a:lnTo>
                  <a:pt x="389636" y="79502"/>
                </a:lnTo>
                <a:lnTo>
                  <a:pt x="441020" y="21209"/>
                </a:lnTo>
                <a:lnTo>
                  <a:pt x="453009" y="762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428422" y="2052320"/>
            <a:ext cx="732155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5565">
              <a:lnSpc>
                <a:spcPct val="100000"/>
              </a:lnSpc>
              <a:spcBef>
                <a:spcPts val="100"/>
              </a:spcBef>
            </a:pPr>
            <a:r>
              <a:rPr sz="1000" spc="-100" dirty="0">
                <a:latin typeface="Arial MT"/>
                <a:cs typeface="Arial MT"/>
              </a:rPr>
              <a:t>Dokumentasi</a:t>
            </a:r>
            <a:endParaRPr sz="1000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86759" y="744219"/>
            <a:ext cx="1855470" cy="707390"/>
          </a:xfrm>
          <a:prstGeom prst="rect">
            <a:avLst/>
          </a:prstGeom>
          <a:solidFill>
            <a:srgbClr val="B7DEE8"/>
          </a:solidFill>
          <a:ln w="9525">
            <a:solidFill>
              <a:srgbClr val="00000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171450" indent="-79375">
              <a:lnSpc>
                <a:spcPct val="100000"/>
              </a:lnSpc>
              <a:spcBef>
                <a:spcPts val="330"/>
              </a:spcBef>
              <a:buChar char="-"/>
              <a:tabLst>
                <a:tab pos="172085" algn="l"/>
              </a:tabLst>
            </a:pPr>
            <a:r>
              <a:rPr sz="1000" dirty="0">
                <a:latin typeface="Arial MT"/>
                <a:cs typeface="Arial MT"/>
              </a:rPr>
              <a:t>Tata</a:t>
            </a:r>
            <a:r>
              <a:rPr sz="1000" spc="-6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Naskah</a:t>
            </a:r>
            <a:r>
              <a:rPr sz="1000" spc="-65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Dinas</a:t>
            </a:r>
            <a:endParaRPr sz="1000">
              <a:latin typeface="Arial MT"/>
              <a:cs typeface="Arial MT"/>
            </a:endParaRPr>
          </a:p>
          <a:p>
            <a:pPr marL="171450" indent="-79375">
              <a:lnSpc>
                <a:spcPct val="100000"/>
              </a:lnSpc>
              <a:buChar char="-"/>
              <a:tabLst>
                <a:tab pos="172085" algn="l"/>
              </a:tabLst>
            </a:pPr>
            <a:r>
              <a:rPr sz="1000" spc="-10" dirty="0">
                <a:latin typeface="Arial MT"/>
                <a:cs typeface="Arial MT"/>
              </a:rPr>
              <a:t>K</a:t>
            </a:r>
            <a:r>
              <a:rPr sz="1000" spc="10" dirty="0">
                <a:latin typeface="Arial MT"/>
                <a:cs typeface="Arial MT"/>
              </a:rPr>
              <a:t>l</a:t>
            </a:r>
            <a:r>
              <a:rPr sz="1000" spc="-5" dirty="0">
                <a:latin typeface="Arial MT"/>
                <a:cs typeface="Arial MT"/>
              </a:rPr>
              <a:t>as</a:t>
            </a:r>
            <a:r>
              <a:rPr sz="1000" spc="10" dirty="0">
                <a:latin typeface="Arial MT"/>
                <a:cs typeface="Arial MT"/>
              </a:rPr>
              <a:t>i</a:t>
            </a:r>
            <a:r>
              <a:rPr sz="1000" dirty="0">
                <a:latin typeface="Arial MT"/>
                <a:cs typeface="Arial MT"/>
              </a:rPr>
              <a:t>f</a:t>
            </a:r>
            <a:r>
              <a:rPr sz="1000" spc="15" dirty="0">
                <a:latin typeface="Arial MT"/>
                <a:cs typeface="Arial MT"/>
              </a:rPr>
              <a:t>i</a:t>
            </a:r>
            <a:r>
              <a:rPr sz="1000" spc="-5" dirty="0">
                <a:latin typeface="Arial MT"/>
                <a:cs typeface="Arial MT"/>
              </a:rPr>
              <a:t>k</a:t>
            </a:r>
            <a:r>
              <a:rPr sz="1000" spc="-25" dirty="0">
                <a:latin typeface="Arial MT"/>
                <a:cs typeface="Arial MT"/>
              </a:rPr>
              <a:t>a</a:t>
            </a:r>
            <a:r>
              <a:rPr sz="1000" spc="-5" dirty="0">
                <a:latin typeface="Arial MT"/>
                <a:cs typeface="Arial MT"/>
              </a:rPr>
              <a:t>si</a:t>
            </a:r>
            <a:r>
              <a:rPr sz="1000" spc="-55" dirty="0">
                <a:latin typeface="Arial MT"/>
                <a:cs typeface="Arial MT"/>
              </a:rPr>
              <a:t> </a:t>
            </a:r>
            <a:r>
              <a:rPr sz="1000" spc="-10" dirty="0">
                <a:latin typeface="Arial MT"/>
                <a:cs typeface="Arial MT"/>
              </a:rPr>
              <a:t>A</a:t>
            </a:r>
            <a:r>
              <a:rPr sz="1000" spc="5" dirty="0">
                <a:latin typeface="Arial MT"/>
                <a:cs typeface="Arial MT"/>
              </a:rPr>
              <a:t>r</a:t>
            </a:r>
            <a:r>
              <a:rPr sz="1000" spc="-5" dirty="0">
                <a:latin typeface="Arial MT"/>
                <a:cs typeface="Arial MT"/>
              </a:rPr>
              <a:t>s</a:t>
            </a:r>
            <a:r>
              <a:rPr sz="1000" spc="10" dirty="0">
                <a:latin typeface="Arial MT"/>
                <a:cs typeface="Arial MT"/>
              </a:rPr>
              <a:t>i</a:t>
            </a:r>
            <a:r>
              <a:rPr sz="1000" spc="-5" dirty="0">
                <a:latin typeface="Arial MT"/>
                <a:cs typeface="Arial MT"/>
              </a:rPr>
              <a:t>p</a:t>
            </a:r>
            <a:endParaRPr sz="1000">
              <a:latin typeface="Arial MT"/>
              <a:cs typeface="Arial MT"/>
            </a:endParaRPr>
          </a:p>
          <a:p>
            <a:pPr marL="171450" indent="-79375">
              <a:lnSpc>
                <a:spcPct val="100000"/>
              </a:lnSpc>
              <a:buChar char="-"/>
              <a:tabLst>
                <a:tab pos="172085" algn="l"/>
              </a:tabLst>
            </a:pPr>
            <a:r>
              <a:rPr sz="1000" dirty="0">
                <a:latin typeface="Arial MT"/>
                <a:cs typeface="Arial MT"/>
              </a:rPr>
              <a:t>Sistem</a:t>
            </a:r>
            <a:r>
              <a:rPr sz="1000" spc="-50" dirty="0">
                <a:latin typeface="Arial MT"/>
                <a:cs typeface="Arial MT"/>
              </a:rPr>
              <a:t> </a:t>
            </a:r>
            <a:r>
              <a:rPr sz="1000" dirty="0">
                <a:latin typeface="Arial MT"/>
                <a:cs typeface="Arial MT"/>
              </a:rPr>
              <a:t>Klasifikasi</a:t>
            </a:r>
            <a:endParaRPr sz="1000">
              <a:latin typeface="Arial MT"/>
              <a:cs typeface="Arial MT"/>
            </a:endParaRPr>
          </a:p>
          <a:p>
            <a:pPr marL="196850">
              <a:lnSpc>
                <a:spcPct val="100000"/>
              </a:lnSpc>
              <a:spcBef>
                <a:spcPts val="5"/>
              </a:spcBef>
            </a:pPr>
            <a:r>
              <a:rPr sz="1000" spc="-10" dirty="0">
                <a:latin typeface="Arial MT"/>
                <a:cs typeface="Arial MT"/>
              </a:rPr>
              <a:t>Keamanan</a:t>
            </a:r>
            <a:r>
              <a:rPr sz="1000" spc="-2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dan</a:t>
            </a:r>
            <a:r>
              <a:rPr sz="1000" spc="-40" dirty="0">
                <a:latin typeface="Arial MT"/>
                <a:cs typeface="Arial MT"/>
              </a:rPr>
              <a:t> </a:t>
            </a:r>
            <a:r>
              <a:rPr sz="1000" spc="-5" dirty="0">
                <a:latin typeface="Arial MT"/>
                <a:cs typeface="Arial MT"/>
              </a:rPr>
              <a:t>Akses </a:t>
            </a:r>
            <a:r>
              <a:rPr sz="1000" dirty="0">
                <a:latin typeface="Arial MT"/>
                <a:cs typeface="Arial MT"/>
              </a:rPr>
              <a:t>Arsip</a:t>
            </a:r>
            <a:endParaRPr sz="1000">
              <a:latin typeface="Arial MT"/>
              <a:cs typeface="Arial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165980" y="1448117"/>
            <a:ext cx="4647565" cy="1518285"/>
            <a:chOff x="4165980" y="1448117"/>
            <a:chExt cx="4647565" cy="1518285"/>
          </a:xfrm>
        </p:grpSpPr>
        <p:pic>
          <p:nvPicPr>
            <p:cNvPr id="27" name="object 2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72330" y="1449959"/>
              <a:ext cx="76200" cy="17348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65980" y="2684399"/>
              <a:ext cx="76073" cy="17652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5135880" y="2700019"/>
              <a:ext cx="3134360" cy="261620"/>
            </a:xfrm>
            <a:custGeom>
              <a:avLst/>
              <a:gdLst/>
              <a:ahLst/>
              <a:cxnLst/>
              <a:rect l="l" t="t" r="r" b="b"/>
              <a:pathLst>
                <a:path w="3134359" h="261619">
                  <a:moveTo>
                    <a:pt x="3090799" y="0"/>
                  </a:moveTo>
                  <a:lnTo>
                    <a:pt x="43561" y="0"/>
                  </a:lnTo>
                  <a:lnTo>
                    <a:pt x="26628" y="3430"/>
                  </a:lnTo>
                  <a:lnTo>
                    <a:pt x="12779" y="12779"/>
                  </a:lnTo>
                  <a:lnTo>
                    <a:pt x="3430" y="26628"/>
                  </a:lnTo>
                  <a:lnTo>
                    <a:pt x="0" y="43560"/>
                  </a:lnTo>
                  <a:lnTo>
                    <a:pt x="0" y="218058"/>
                  </a:lnTo>
                  <a:lnTo>
                    <a:pt x="3430" y="234991"/>
                  </a:lnTo>
                  <a:lnTo>
                    <a:pt x="12779" y="248840"/>
                  </a:lnTo>
                  <a:lnTo>
                    <a:pt x="26628" y="258189"/>
                  </a:lnTo>
                  <a:lnTo>
                    <a:pt x="43561" y="261619"/>
                  </a:lnTo>
                  <a:lnTo>
                    <a:pt x="3090799" y="261619"/>
                  </a:lnTo>
                  <a:lnTo>
                    <a:pt x="3107731" y="258189"/>
                  </a:lnTo>
                  <a:lnTo>
                    <a:pt x="3121580" y="248840"/>
                  </a:lnTo>
                  <a:lnTo>
                    <a:pt x="3130929" y="234991"/>
                  </a:lnTo>
                  <a:lnTo>
                    <a:pt x="3134360" y="218058"/>
                  </a:lnTo>
                  <a:lnTo>
                    <a:pt x="3134360" y="43560"/>
                  </a:lnTo>
                  <a:lnTo>
                    <a:pt x="3130929" y="26628"/>
                  </a:lnTo>
                  <a:lnTo>
                    <a:pt x="3121580" y="12779"/>
                  </a:lnTo>
                  <a:lnTo>
                    <a:pt x="3107731" y="3430"/>
                  </a:lnTo>
                  <a:lnTo>
                    <a:pt x="309079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135880" y="2700019"/>
              <a:ext cx="3134360" cy="261620"/>
            </a:xfrm>
            <a:custGeom>
              <a:avLst/>
              <a:gdLst/>
              <a:ahLst/>
              <a:cxnLst/>
              <a:rect l="l" t="t" r="r" b="b"/>
              <a:pathLst>
                <a:path w="3134359" h="261619">
                  <a:moveTo>
                    <a:pt x="0" y="43560"/>
                  </a:moveTo>
                  <a:lnTo>
                    <a:pt x="3430" y="26628"/>
                  </a:lnTo>
                  <a:lnTo>
                    <a:pt x="12779" y="12779"/>
                  </a:lnTo>
                  <a:lnTo>
                    <a:pt x="26628" y="3430"/>
                  </a:lnTo>
                  <a:lnTo>
                    <a:pt x="43561" y="0"/>
                  </a:lnTo>
                  <a:lnTo>
                    <a:pt x="3090799" y="0"/>
                  </a:lnTo>
                  <a:lnTo>
                    <a:pt x="3107731" y="3430"/>
                  </a:lnTo>
                  <a:lnTo>
                    <a:pt x="3121580" y="12779"/>
                  </a:lnTo>
                  <a:lnTo>
                    <a:pt x="3130929" y="26628"/>
                  </a:lnTo>
                  <a:lnTo>
                    <a:pt x="3134360" y="43560"/>
                  </a:lnTo>
                  <a:lnTo>
                    <a:pt x="3134360" y="218058"/>
                  </a:lnTo>
                  <a:lnTo>
                    <a:pt x="3130929" y="234991"/>
                  </a:lnTo>
                  <a:lnTo>
                    <a:pt x="3121580" y="248840"/>
                  </a:lnTo>
                  <a:lnTo>
                    <a:pt x="3107731" y="258189"/>
                  </a:lnTo>
                  <a:lnTo>
                    <a:pt x="3090799" y="261619"/>
                  </a:lnTo>
                  <a:lnTo>
                    <a:pt x="43561" y="261619"/>
                  </a:lnTo>
                  <a:lnTo>
                    <a:pt x="26628" y="258189"/>
                  </a:lnTo>
                  <a:lnTo>
                    <a:pt x="12779" y="248840"/>
                  </a:lnTo>
                  <a:lnTo>
                    <a:pt x="3430" y="234991"/>
                  </a:lnTo>
                  <a:lnTo>
                    <a:pt x="0" y="218058"/>
                  </a:lnTo>
                  <a:lnTo>
                    <a:pt x="0" y="4356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377939" y="1452880"/>
              <a:ext cx="2430780" cy="261620"/>
            </a:xfrm>
            <a:custGeom>
              <a:avLst/>
              <a:gdLst/>
              <a:ahLst/>
              <a:cxnLst/>
              <a:rect l="l" t="t" r="r" b="b"/>
              <a:pathLst>
                <a:path w="2430779" h="261619">
                  <a:moveTo>
                    <a:pt x="2387218" y="0"/>
                  </a:moveTo>
                  <a:lnTo>
                    <a:pt x="43561" y="0"/>
                  </a:lnTo>
                  <a:lnTo>
                    <a:pt x="26628" y="3430"/>
                  </a:lnTo>
                  <a:lnTo>
                    <a:pt x="12779" y="12779"/>
                  </a:lnTo>
                  <a:lnTo>
                    <a:pt x="3430" y="26628"/>
                  </a:lnTo>
                  <a:lnTo>
                    <a:pt x="0" y="43561"/>
                  </a:lnTo>
                  <a:lnTo>
                    <a:pt x="0" y="218059"/>
                  </a:lnTo>
                  <a:lnTo>
                    <a:pt x="3430" y="234991"/>
                  </a:lnTo>
                  <a:lnTo>
                    <a:pt x="12779" y="248840"/>
                  </a:lnTo>
                  <a:lnTo>
                    <a:pt x="26628" y="258189"/>
                  </a:lnTo>
                  <a:lnTo>
                    <a:pt x="43561" y="261620"/>
                  </a:lnTo>
                  <a:lnTo>
                    <a:pt x="2387218" y="261620"/>
                  </a:lnTo>
                  <a:lnTo>
                    <a:pt x="2404151" y="258189"/>
                  </a:lnTo>
                  <a:lnTo>
                    <a:pt x="2418000" y="248840"/>
                  </a:lnTo>
                  <a:lnTo>
                    <a:pt x="2427349" y="234991"/>
                  </a:lnTo>
                  <a:lnTo>
                    <a:pt x="2430780" y="218059"/>
                  </a:lnTo>
                  <a:lnTo>
                    <a:pt x="2430780" y="43561"/>
                  </a:lnTo>
                  <a:lnTo>
                    <a:pt x="2427349" y="26628"/>
                  </a:lnTo>
                  <a:lnTo>
                    <a:pt x="2418000" y="12779"/>
                  </a:lnTo>
                  <a:lnTo>
                    <a:pt x="2404151" y="3430"/>
                  </a:lnTo>
                  <a:lnTo>
                    <a:pt x="2387218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377939" y="1452880"/>
              <a:ext cx="2430780" cy="261620"/>
            </a:xfrm>
            <a:custGeom>
              <a:avLst/>
              <a:gdLst/>
              <a:ahLst/>
              <a:cxnLst/>
              <a:rect l="l" t="t" r="r" b="b"/>
              <a:pathLst>
                <a:path w="2430779" h="261619">
                  <a:moveTo>
                    <a:pt x="0" y="43561"/>
                  </a:moveTo>
                  <a:lnTo>
                    <a:pt x="3430" y="26628"/>
                  </a:lnTo>
                  <a:lnTo>
                    <a:pt x="12779" y="12779"/>
                  </a:lnTo>
                  <a:lnTo>
                    <a:pt x="26628" y="3430"/>
                  </a:lnTo>
                  <a:lnTo>
                    <a:pt x="43561" y="0"/>
                  </a:lnTo>
                  <a:lnTo>
                    <a:pt x="2387218" y="0"/>
                  </a:lnTo>
                  <a:lnTo>
                    <a:pt x="2404151" y="3430"/>
                  </a:lnTo>
                  <a:lnTo>
                    <a:pt x="2418000" y="12779"/>
                  </a:lnTo>
                  <a:lnTo>
                    <a:pt x="2427349" y="26628"/>
                  </a:lnTo>
                  <a:lnTo>
                    <a:pt x="2430780" y="43561"/>
                  </a:lnTo>
                  <a:lnTo>
                    <a:pt x="2430780" y="218059"/>
                  </a:lnTo>
                  <a:lnTo>
                    <a:pt x="2427349" y="234991"/>
                  </a:lnTo>
                  <a:lnTo>
                    <a:pt x="2418000" y="248840"/>
                  </a:lnTo>
                  <a:lnTo>
                    <a:pt x="2404151" y="258189"/>
                  </a:lnTo>
                  <a:lnTo>
                    <a:pt x="2387218" y="261620"/>
                  </a:lnTo>
                  <a:lnTo>
                    <a:pt x="43561" y="261620"/>
                  </a:lnTo>
                  <a:lnTo>
                    <a:pt x="26628" y="258189"/>
                  </a:lnTo>
                  <a:lnTo>
                    <a:pt x="12779" y="248840"/>
                  </a:lnTo>
                  <a:lnTo>
                    <a:pt x="3430" y="234991"/>
                  </a:lnTo>
                  <a:lnTo>
                    <a:pt x="0" y="218059"/>
                  </a:lnTo>
                  <a:lnTo>
                    <a:pt x="0" y="4356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428422" y="1466786"/>
            <a:ext cx="236410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244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solidFill>
                  <a:srgbClr val="EDEBE0"/>
                </a:solidFill>
                <a:latin typeface="Times New Roman"/>
                <a:cs typeface="Times New Roman"/>
              </a:rPr>
              <a:t>Regsitrasi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245" dirty="0">
                <a:solidFill>
                  <a:srgbClr val="EDEBE0"/>
                </a:solidFill>
                <a:latin typeface="Microsoft Sans Serif"/>
                <a:cs typeface="Microsoft Sans Serif"/>
              </a:rPr>
              <a:t>–</a:t>
            </a:r>
            <a:r>
              <a:rPr sz="1200" spc="-25" dirty="0">
                <a:solidFill>
                  <a:srgbClr val="EDEBE0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EDEBE0"/>
                </a:solidFill>
                <a:latin typeface="Times New Roman"/>
                <a:cs typeface="Times New Roman"/>
              </a:rPr>
              <a:t>Distribusi</a:t>
            </a:r>
            <a:r>
              <a:rPr sz="1200" spc="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245" dirty="0">
                <a:solidFill>
                  <a:srgbClr val="EDEBE0"/>
                </a:solidFill>
                <a:latin typeface="Microsoft Sans Serif"/>
                <a:cs typeface="Microsoft Sans Serif"/>
              </a:rPr>
              <a:t>–</a:t>
            </a:r>
            <a:r>
              <a:rPr sz="1200" spc="-20" dirty="0">
                <a:solidFill>
                  <a:srgbClr val="EDEBE0"/>
                </a:solidFill>
                <a:latin typeface="Microsoft Sans Serif"/>
                <a:cs typeface="Microsoft Sans Serif"/>
              </a:rPr>
              <a:t> 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Pengendalian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6375717" y="1793557"/>
            <a:ext cx="2427605" cy="255904"/>
            <a:chOff x="6375717" y="1793557"/>
            <a:chExt cx="2427605" cy="255904"/>
          </a:xfrm>
        </p:grpSpPr>
        <p:sp>
          <p:nvSpPr>
            <p:cNvPr id="35" name="object 35"/>
            <p:cNvSpPr/>
            <p:nvPr/>
          </p:nvSpPr>
          <p:spPr>
            <a:xfrm>
              <a:off x="6380479" y="1798320"/>
              <a:ext cx="2418080" cy="246379"/>
            </a:xfrm>
            <a:custGeom>
              <a:avLst/>
              <a:gdLst/>
              <a:ahLst/>
              <a:cxnLst/>
              <a:rect l="l" t="t" r="r" b="b"/>
              <a:pathLst>
                <a:path w="2418079" h="246380">
                  <a:moveTo>
                    <a:pt x="2377059" y="0"/>
                  </a:moveTo>
                  <a:lnTo>
                    <a:pt x="41021" y="0"/>
                  </a:lnTo>
                  <a:lnTo>
                    <a:pt x="25074" y="3230"/>
                  </a:lnTo>
                  <a:lnTo>
                    <a:pt x="12033" y="12033"/>
                  </a:lnTo>
                  <a:lnTo>
                    <a:pt x="3230" y="25074"/>
                  </a:lnTo>
                  <a:lnTo>
                    <a:pt x="0" y="41020"/>
                  </a:lnTo>
                  <a:lnTo>
                    <a:pt x="0" y="205358"/>
                  </a:lnTo>
                  <a:lnTo>
                    <a:pt x="3230" y="221305"/>
                  </a:lnTo>
                  <a:lnTo>
                    <a:pt x="12033" y="234346"/>
                  </a:lnTo>
                  <a:lnTo>
                    <a:pt x="25074" y="243149"/>
                  </a:lnTo>
                  <a:lnTo>
                    <a:pt x="41021" y="246379"/>
                  </a:lnTo>
                  <a:lnTo>
                    <a:pt x="2377059" y="246379"/>
                  </a:lnTo>
                  <a:lnTo>
                    <a:pt x="2393005" y="243149"/>
                  </a:lnTo>
                  <a:lnTo>
                    <a:pt x="2406046" y="234346"/>
                  </a:lnTo>
                  <a:lnTo>
                    <a:pt x="2414849" y="221305"/>
                  </a:lnTo>
                  <a:lnTo>
                    <a:pt x="2418079" y="205358"/>
                  </a:lnTo>
                  <a:lnTo>
                    <a:pt x="2418079" y="41020"/>
                  </a:lnTo>
                  <a:lnTo>
                    <a:pt x="2414849" y="25074"/>
                  </a:lnTo>
                  <a:lnTo>
                    <a:pt x="2406046" y="12033"/>
                  </a:lnTo>
                  <a:lnTo>
                    <a:pt x="2393005" y="3230"/>
                  </a:lnTo>
                  <a:lnTo>
                    <a:pt x="237705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6380479" y="1798320"/>
              <a:ext cx="2418080" cy="246379"/>
            </a:xfrm>
            <a:custGeom>
              <a:avLst/>
              <a:gdLst/>
              <a:ahLst/>
              <a:cxnLst/>
              <a:rect l="l" t="t" r="r" b="b"/>
              <a:pathLst>
                <a:path w="2418079" h="246380">
                  <a:moveTo>
                    <a:pt x="0" y="41020"/>
                  </a:moveTo>
                  <a:lnTo>
                    <a:pt x="3230" y="25074"/>
                  </a:lnTo>
                  <a:lnTo>
                    <a:pt x="12033" y="12033"/>
                  </a:lnTo>
                  <a:lnTo>
                    <a:pt x="25074" y="3230"/>
                  </a:lnTo>
                  <a:lnTo>
                    <a:pt x="41021" y="0"/>
                  </a:lnTo>
                  <a:lnTo>
                    <a:pt x="2377059" y="0"/>
                  </a:lnTo>
                  <a:lnTo>
                    <a:pt x="2393005" y="3230"/>
                  </a:lnTo>
                  <a:lnTo>
                    <a:pt x="2406046" y="12033"/>
                  </a:lnTo>
                  <a:lnTo>
                    <a:pt x="2414849" y="25074"/>
                  </a:lnTo>
                  <a:lnTo>
                    <a:pt x="2418079" y="41020"/>
                  </a:lnTo>
                  <a:lnTo>
                    <a:pt x="2418079" y="205358"/>
                  </a:lnTo>
                  <a:lnTo>
                    <a:pt x="2414849" y="221305"/>
                  </a:lnTo>
                  <a:lnTo>
                    <a:pt x="2406046" y="234346"/>
                  </a:lnTo>
                  <a:lnTo>
                    <a:pt x="2393005" y="243149"/>
                  </a:lnTo>
                  <a:lnTo>
                    <a:pt x="2377059" y="246379"/>
                  </a:lnTo>
                  <a:lnTo>
                    <a:pt x="41021" y="246379"/>
                  </a:lnTo>
                  <a:lnTo>
                    <a:pt x="25074" y="243149"/>
                  </a:lnTo>
                  <a:lnTo>
                    <a:pt x="12033" y="234346"/>
                  </a:lnTo>
                  <a:lnTo>
                    <a:pt x="3230" y="221305"/>
                  </a:lnTo>
                  <a:lnTo>
                    <a:pt x="0" y="205358"/>
                  </a:lnTo>
                  <a:lnTo>
                    <a:pt x="0" y="4102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6428422" y="1804352"/>
            <a:ext cx="236918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6515">
              <a:lnSpc>
                <a:spcPct val="100000"/>
              </a:lnSpc>
              <a:spcBef>
                <a:spcPts val="100"/>
              </a:spcBef>
            </a:pPr>
            <a:r>
              <a:rPr sz="1200" spc="-45" dirty="0">
                <a:solidFill>
                  <a:srgbClr val="EDEBE0"/>
                </a:solidFill>
                <a:latin typeface="Times New Roman"/>
                <a:cs typeface="Times New Roman"/>
              </a:rPr>
              <a:t>Regsitrasi</a:t>
            </a:r>
            <a:r>
              <a:rPr sz="1200" spc="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245" dirty="0">
                <a:solidFill>
                  <a:srgbClr val="EDEBE0"/>
                </a:solidFill>
                <a:latin typeface="Microsoft Sans Serif"/>
                <a:cs typeface="Microsoft Sans Serif"/>
              </a:rPr>
              <a:t>–</a:t>
            </a:r>
            <a:r>
              <a:rPr sz="1200" spc="-15" dirty="0">
                <a:solidFill>
                  <a:srgbClr val="EDEBE0"/>
                </a:solidFill>
                <a:latin typeface="Microsoft Sans Serif"/>
                <a:cs typeface="Microsoft Sans Serif"/>
              </a:rPr>
              <a:t> </a:t>
            </a:r>
            <a:r>
              <a:rPr sz="1200" spc="-20" dirty="0">
                <a:solidFill>
                  <a:srgbClr val="EDEBE0"/>
                </a:solidFill>
                <a:latin typeface="Times New Roman"/>
                <a:cs typeface="Times New Roman"/>
              </a:rPr>
              <a:t>Distribusi</a:t>
            </a:r>
            <a:r>
              <a:rPr sz="1200" spc="1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245" dirty="0">
                <a:solidFill>
                  <a:srgbClr val="EDEBE0"/>
                </a:solidFill>
                <a:latin typeface="Microsoft Sans Serif"/>
                <a:cs typeface="Microsoft Sans Serif"/>
              </a:rPr>
              <a:t>–</a:t>
            </a:r>
            <a:r>
              <a:rPr sz="1200" spc="-15" dirty="0">
                <a:solidFill>
                  <a:srgbClr val="EDEBE0"/>
                </a:solidFill>
                <a:latin typeface="Microsoft Sans Serif"/>
                <a:cs typeface="Microsoft Sans Serif"/>
              </a:rPr>
              <a:t> 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Pengendalian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4721542" y="1570989"/>
            <a:ext cx="1680845" cy="1733550"/>
            <a:chOff x="4721542" y="1570989"/>
            <a:chExt cx="1680845" cy="1733550"/>
          </a:xfrm>
        </p:grpSpPr>
        <p:sp>
          <p:nvSpPr>
            <p:cNvPr id="39" name="object 39"/>
            <p:cNvSpPr/>
            <p:nvPr/>
          </p:nvSpPr>
          <p:spPr>
            <a:xfrm>
              <a:off x="6122669" y="1586229"/>
              <a:ext cx="257175" cy="1905"/>
            </a:xfrm>
            <a:custGeom>
              <a:avLst/>
              <a:gdLst/>
              <a:ahLst/>
              <a:cxnLst/>
              <a:rect l="l" t="t" r="r" b="b"/>
              <a:pathLst>
                <a:path w="257175" h="1905">
                  <a:moveTo>
                    <a:pt x="-14287" y="825"/>
                  </a:moveTo>
                  <a:lnTo>
                    <a:pt x="271462" y="825"/>
                  </a:lnTo>
                </a:path>
              </a:pathLst>
            </a:custGeom>
            <a:ln w="3022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163309" y="1921509"/>
              <a:ext cx="219075" cy="11430"/>
            </a:xfrm>
            <a:custGeom>
              <a:avLst/>
              <a:gdLst/>
              <a:ahLst/>
              <a:cxnLst/>
              <a:rect l="l" t="t" r="r" b="b"/>
              <a:pathLst>
                <a:path w="219075" h="11430">
                  <a:moveTo>
                    <a:pt x="-14287" y="5587"/>
                  </a:moveTo>
                  <a:lnTo>
                    <a:pt x="233362" y="5587"/>
                  </a:lnTo>
                </a:path>
              </a:pathLst>
            </a:custGeom>
            <a:ln w="39750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735829" y="2830829"/>
              <a:ext cx="401955" cy="173355"/>
            </a:xfrm>
            <a:custGeom>
              <a:avLst/>
              <a:gdLst/>
              <a:ahLst/>
              <a:cxnLst/>
              <a:rect l="l" t="t" r="r" b="b"/>
              <a:pathLst>
                <a:path w="401954" h="173355">
                  <a:moveTo>
                    <a:pt x="0" y="172974"/>
                  </a:moveTo>
                  <a:lnTo>
                    <a:pt x="401700" y="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133339" y="3025139"/>
              <a:ext cx="957580" cy="274320"/>
            </a:xfrm>
            <a:custGeom>
              <a:avLst/>
              <a:gdLst/>
              <a:ahLst/>
              <a:cxnLst/>
              <a:rect l="l" t="t" r="r" b="b"/>
              <a:pathLst>
                <a:path w="957579" h="274320">
                  <a:moveTo>
                    <a:pt x="911860" y="0"/>
                  </a:moveTo>
                  <a:lnTo>
                    <a:pt x="45720" y="0"/>
                  </a:lnTo>
                  <a:lnTo>
                    <a:pt x="27914" y="3589"/>
                  </a:lnTo>
                  <a:lnTo>
                    <a:pt x="13382" y="13382"/>
                  </a:lnTo>
                  <a:lnTo>
                    <a:pt x="3589" y="27914"/>
                  </a:lnTo>
                  <a:lnTo>
                    <a:pt x="0" y="45720"/>
                  </a:lnTo>
                  <a:lnTo>
                    <a:pt x="0" y="228600"/>
                  </a:lnTo>
                  <a:lnTo>
                    <a:pt x="3589" y="246405"/>
                  </a:lnTo>
                  <a:lnTo>
                    <a:pt x="13382" y="260937"/>
                  </a:lnTo>
                  <a:lnTo>
                    <a:pt x="27914" y="270730"/>
                  </a:lnTo>
                  <a:lnTo>
                    <a:pt x="45720" y="274320"/>
                  </a:lnTo>
                  <a:lnTo>
                    <a:pt x="911860" y="274320"/>
                  </a:lnTo>
                  <a:lnTo>
                    <a:pt x="929665" y="270730"/>
                  </a:lnTo>
                  <a:lnTo>
                    <a:pt x="944197" y="260937"/>
                  </a:lnTo>
                  <a:lnTo>
                    <a:pt x="953990" y="246405"/>
                  </a:lnTo>
                  <a:lnTo>
                    <a:pt x="957580" y="228600"/>
                  </a:lnTo>
                  <a:lnTo>
                    <a:pt x="957580" y="45720"/>
                  </a:lnTo>
                  <a:lnTo>
                    <a:pt x="953990" y="27914"/>
                  </a:lnTo>
                  <a:lnTo>
                    <a:pt x="944197" y="13382"/>
                  </a:lnTo>
                  <a:lnTo>
                    <a:pt x="929665" y="3589"/>
                  </a:lnTo>
                  <a:lnTo>
                    <a:pt x="91186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133339" y="3025139"/>
              <a:ext cx="957580" cy="274320"/>
            </a:xfrm>
            <a:custGeom>
              <a:avLst/>
              <a:gdLst/>
              <a:ahLst/>
              <a:cxnLst/>
              <a:rect l="l" t="t" r="r" b="b"/>
              <a:pathLst>
                <a:path w="957579" h="274320">
                  <a:moveTo>
                    <a:pt x="0" y="45720"/>
                  </a:moveTo>
                  <a:lnTo>
                    <a:pt x="3589" y="27914"/>
                  </a:lnTo>
                  <a:lnTo>
                    <a:pt x="13382" y="13382"/>
                  </a:lnTo>
                  <a:lnTo>
                    <a:pt x="27914" y="3589"/>
                  </a:lnTo>
                  <a:lnTo>
                    <a:pt x="45720" y="0"/>
                  </a:lnTo>
                  <a:lnTo>
                    <a:pt x="911860" y="0"/>
                  </a:lnTo>
                  <a:lnTo>
                    <a:pt x="929665" y="3589"/>
                  </a:lnTo>
                  <a:lnTo>
                    <a:pt x="944197" y="13382"/>
                  </a:lnTo>
                  <a:lnTo>
                    <a:pt x="953990" y="27914"/>
                  </a:lnTo>
                  <a:lnTo>
                    <a:pt x="957580" y="45720"/>
                  </a:lnTo>
                  <a:lnTo>
                    <a:pt x="957580" y="228600"/>
                  </a:lnTo>
                  <a:lnTo>
                    <a:pt x="953990" y="246405"/>
                  </a:lnTo>
                  <a:lnTo>
                    <a:pt x="944197" y="260937"/>
                  </a:lnTo>
                  <a:lnTo>
                    <a:pt x="929665" y="270730"/>
                  </a:lnTo>
                  <a:lnTo>
                    <a:pt x="911860" y="274320"/>
                  </a:lnTo>
                  <a:lnTo>
                    <a:pt x="45720" y="274320"/>
                  </a:lnTo>
                  <a:lnTo>
                    <a:pt x="27914" y="270730"/>
                  </a:lnTo>
                  <a:lnTo>
                    <a:pt x="13382" y="260937"/>
                  </a:lnTo>
                  <a:lnTo>
                    <a:pt x="3589" y="246405"/>
                  </a:lnTo>
                  <a:lnTo>
                    <a:pt x="0" y="228600"/>
                  </a:lnTo>
                  <a:lnTo>
                    <a:pt x="0" y="4572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3680459" y="2696209"/>
            <a:ext cx="4578985" cy="5727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60195">
              <a:lnSpc>
                <a:spcPts val="1600"/>
              </a:lnSpc>
              <a:spcBef>
                <a:spcPts val="100"/>
              </a:spcBef>
            </a:pPr>
            <a:r>
              <a:rPr sz="1400" spc="-20" dirty="0">
                <a:solidFill>
                  <a:srgbClr val="EDEBE0"/>
                </a:solidFill>
                <a:latin typeface="Times New Roman"/>
                <a:cs typeface="Times New Roman"/>
              </a:rPr>
              <a:t>Kepentingan</a:t>
            </a:r>
            <a:r>
              <a:rPr sz="1400" spc="2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EDEBE0"/>
                </a:solidFill>
                <a:latin typeface="Times New Roman"/>
                <a:cs typeface="Times New Roman"/>
              </a:rPr>
              <a:t>pemerintah</a:t>
            </a:r>
            <a:r>
              <a:rPr sz="1400" spc="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400" spc="-20" dirty="0">
                <a:solidFill>
                  <a:srgbClr val="EDEBE0"/>
                </a:solidFill>
                <a:latin typeface="Times New Roman"/>
                <a:cs typeface="Times New Roman"/>
              </a:rPr>
              <a:t>dan</a:t>
            </a:r>
            <a:r>
              <a:rPr sz="1400" spc="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400" spc="-45" dirty="0">
                <a:solidFill>
                  <a:srgbClr val="EDEBE0"/>
                </a:solidFill>
                <a:latin typeface="Times New Roman"/>
                <a:cs typeface="Times New Roman"/>
              </a:rPr>
              <a:t>masyarakat</a:t>
            </a:r>
            <a:endParaRPr sz="1400">
              <a:latin typeface="Times New Roman"/>
              <a:cs typeface="Times New Roman"/>
            </a:endParaRPr>
          </a:p>
          <a:p>
            <a:pPr marL="90805">
              <a:lnSpc>
                <a:spcPts val="1195"/>
              </a:lnSpc>
            </a:pP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Penggunaan</a:t>
            </a:r>
            <a:endParaRPr sz="1200">
              <a:latin typeface="Arial MT"/>
              <a:cs typeface="Arial MT"/>
            </a:endParaRPr>
          </a:p>
          <a:p>
            <a:pPr marL="1557655">
              <a:lnSpc>
                <a:spcPts val="1510"/>
              </a:lnSpc>
            </a:pPr>
            <a:r>
              <a:rPr sz="1400" spc="-50" dirty="0">
                <a:solidFill>
                  <a:srgbClr val="EDEBE0"/>
                </a:solidFill>
                <a:latin typeface="Times New Roman"/>
                <a:cs typeface="Times New Roman"/>
              </a:rPr>
              <a:t>Alih</a:t>
            </a:r>
            <a:r>
              <a:rPr sz="1400" spc="-35" dirty="0">
                <a:solidFill>
                  <a:srgbClr val="EDEBE0"/>
                </a:solidFill>
                <a:latin typeface="Times New Roman"/>
                <a:cs typeface="Times New Roman"/>
              </a:rPr>
              <a:t> media</a:t>
            </a:r>
            <a:endParaRPr sz="1400">
              <a:latin typeface="Times New Roman"/>
              <a:cs typeface="Times New Roman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2941192" y="2991802"/>
            <a:ext cx="2207895" cy="1513205"/>
            <a:chOff x="2941192" y="2991802"/>
            <a:chExt cx="2207895" cy="1513205"/>
          </a:xfrm>
        </p:grpSpPr>
        <p:sp>
          <p:nvSpPr>
            <p:cNvPr id="46" name="object 46"/>
            <p:cNvSpPr/>
            <p:nvPr/>
          </p:nvSpPr>
          <p:spPr>
            <a:xfrm>
              <a:off x="4735829" y="3006089"/>
              <a:ext cx="398780" cy="160655"/>
            </a:xfrm>
            <a:custGeom>
              <a:avLst/>
              <a:gdLst/>
              <a:ahLst/>
              <a:cxnLst/>
              <a:rect l="l" t="t" r="r" b="b"/>
              <a:pathLst>
                <a:path w="398779" h="160655">
                  <a:moveTo>
                    <a:pt x="0" y="0"/>
                  </a:moveTo>
                  <a:lnTo>
                    <a:pt x="398525" y="160400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2941192" y="3939920"/>
              <a:ext cx="693420" cy="565150"/>
            </a:xfrm>
            <a:custGeom>
              <a:avLst/>
              <a:gdLst/>
              <a:ahLst/>
              <a:cxnLst/>
              <a:rect l="l" t="t" r="r" b="b"/>
              <a:pathLst>
                <a:path w="693420" h="565150">
                  <a:moveTo>
                    <a:pt x="617642" y="522225"/>
                  </a:moveTo>
                  <a:lnTo>
                    <a:pt x="599694" y="544448"/>
                  </a:lnTo>
                  <a:lnTo>
                    <a:pt x="693166" y="565022"/>
                  </a:lnTo>
                  <a:lnTo>
                    <a:pt x="677823" y="531240"/>
                  </a:lnTo>
                  <a:lnTo>
                    <a:pt x="628777" y="531240"/>
                  </a:lnTo>
                  <a:lnTo>
                    <a:pt x="617642" y="522225"/>
                  </a:lnTo>
                  <a:close/>
                </a:path>
                <a:path w="693420" h="565150">
                  <a:moveTo>
                    <a:pt x="635574" y="500020"/>
                  </a:moveTo>
                  <a:lnTo>
                    <a:pt x="617642" y="522225"/>
                  </a:lnTo>
                  <a:lnTo>
                    <a:pt x="628777" y="531240"/>
                  </a:lnTo>
                  <a:lnTo>
                    <a:pt x="646683" y="509015"/>
                  </a:lnTo>
                  <a:lnTo>
                    <a:pt x="635574" y="500020"/>
                  </a:lnTo>
                  <a:close/>
                </a:path>
                <a:path w="693420" h="565150">
                  <a:moveTo>
                    <a:pt x="653542" y="477773"/>
                  </a:moveTo>
                  <a:lnTo>
                    <a:pt x="635574" y="500020"/>
                  </a:lnTo>
                  <a:lnTo>
                    <a:pt x="646683" y="509015"/>
                  </a:lnTo>
                  <a:lnTo>
                    <a:pt x="628777" y="531240"/>
                  </a:lnTo>
                  <a:lnTo>
                    <a:pt x="677823" y="531240"/>
                  </a:lnTo>
                  <a:lnTo>
                    <a:pt x="653542" y="477773"/>
                  </a:lnTo>
                  <a:close/>
                </a:path>
                <a:path w="693420" h="565150">
                  <a:moveTo>
                    <a:pt x="18033" y="0"/>
                  </a:moveTo>
                  <a:lnTo>
                    <a:pt x="0" y="22097"/>
                  </a:lnTo>
                  <a:lnTo>
                    <a:pt x="617642" y="522225"/>
                  </a:lnTo>
                  <a:lnTo>
                    <a:pt x="635574" y="500020"/>
                  </a:lnTo>
                  <a:lnTo>
                    <a:pt x="1803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5186679" y="3816350"/>
            <a:ext cx="1915160" cy="28702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4508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55"/>
              </a:spcBef>
            </a:pP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Pemberkasan</a:t>
            </a:r>
            <a:r>
              <a:rPr sz="1200" spc="-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Arsip</a:t>
            </a:r>
            <a:r>
              <a:rPr sz="1200" spc="-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Aktif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186679" y="4179570"/>
            <a:ext cx="1678939" cy="26924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36194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284"/>
              </a:spcBef>
            </a:pP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P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ena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aa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n</a:t>
            </a:r>
            <a:r>
              <a:rPr sz="1200" spc="-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Ars</a:t>
            </a: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p 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Ina</a:t>
            </a:r>
            <a:r>
              <a:rPr sz="1200" spc="15" dirty="0">
                <a:solidFill>
                  <a:srgbClr val="FFFFFF"/>
                </a:solidFill>
                <a:latin typeface="Arial MT"/>
                <a:cs typeface="Arial MT"/>
              </a:rPr>
              <a:t>k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i</a:t>
            </a:r>
            <a:r>
              <a:rPr sz="1200" dirty="0">
                <a:solidFill>
                  <a:srgbClr val="FFFFFF"/>
                </a:solidFill>
                <a:latin typeface="Arial MT"/>
                <a:cs typeface="Arial MT"/>
              </a:rPr>
              <a:t>f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186679" y="4528820"/>
            <a:ext cx="1536700" cy="28194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5"/>
              </a:spcBef>
            </a:pP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Penyimpanan</a:t>
            </a:r>
            <a:r>
              <a:rPr sz="1200" spc="-2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Arsip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186679" y="4897120"/>
            <a:ext cx="1315720" cy="28194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41275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5"/>
              </a:spcBef>
            </a:pP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Alih</a:t>
            </a:r>
            <a:r>
              <a:rPr sz="1200" spc="-2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15" dirty="0">
                <a:solidFill>
                  <a:srgbClr val="FFFFFF"/>
                </a:solidFill>
                <a:latin typeface="Arial MT"/>
                <a:cs typeface="Arial MT"/>
              </a:rPr>
              <a:t>Media</a:t>
            </a:r>
            <a:r>
              <a:rPr sz="1200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Arsip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4772660" y="3963669"/>
            <a:ext cx="416559" cy="1076325"/>
          </a:xfrm>
          <a:custGeom>
            <a:avLst/>
            <a:gdLst/>
            <a:ahLst/>
            <a:cxnLst/>
            <a:rect l="l" t="t" r="r" b="b"/>
            <a:pathLst>
              <a:path w="416560" h="1076325">
                <a:moveTo>
                  <a:pt x="416179" y="0"/>
                </a:moveTo>
                <a:lnTo>
                  <a:pt x="330581" y="42926"/>
                </a:lnTo>
                <a:lnTo>
                  <a:pt x="353504" y="60096"/>
                </a:lnTo>
                <a:lnTo>
                  <a:pt x="0" y="532765"/>
                </a:lnTo>
                <a:lnTo>
                  <a:pt x="10490" y="540651"/>
                </a:lnTo>
                <a:lnTo>
                  <a:pt x="10858" y="541451"/>
                </a:lnTo>
                <a:lnTo>
                  <a:pt x="0" y="549656"/>
                </a:lnTo>
                <a:lnTo>
                  <a:pt x="353085" y="1016317"/>
                </a:lnTo>
                <a:lnTo>
                  <a:pt x="330327" y="1033526"/>
                </a:lnTo>
                <a:lnTo>
                  <a:pt x="416179" y="1075944"/>
                </a:lnTo>
                <a:lnTo>
                  <a:pt x="407187" y="1027684"/>
                </a:lnTo>
                <a:lnTo>
                  <a:pt x="398653" y="981837"/>
                </a:lnTo>
                <a:lnTo>
                  <a:pt x="375932" y="999032"/>
                </a:lnTo>
                <a:lnTo>
                  <a:pt x="54495" y="574205"/>
                </a:lnTo>
                <a:lnTo>
                  <a:pt x="331571" y="688238"/>
                </a:lnTo>
                <a:lnTo>
                  <a:pt x="320675" y="714756"/>
                </a:lnTo>
                <a:lnTo>
                  <a:pt x="416179" y="707644"/>
                </a:lnTo>
                <a:lnTo>
                  <a:pt x="404025" y="693674"/>
                </a:lnTo>
                <a:lnTo>
                  <a:pt x="353314" y="635381"/>
                </a:lnTo>
                <a:lnTo>
                  <a:pt x="342430" y="661847"/>
                </a:lnTo>
                <a:lnTo>
                  <a:pt x="48475" y="540829"/>
                </a:lnTo>
                <a:lnTo>
                  <a:pt x="344932" y="400227"/>
                </a:lnTo>
                <a:lnTo>
                  <a:pt x="357124" y="425958"/>
                </a:lnTo>
                <a:lnTo>
                  <a:pt x="402348" y="368173"/>
                </a:lnTo>
                <a:lnTo>
                  <a:pt x="416179" y="350520"/>
                </a:lnTo>
                <a:lnTo>
                  <a:pt x="320421" y="348488"/>
                </a:lnTo>
                <a:lnTo>
                  <a:pt x="332651" y="374307"/>
                </a:lnTo>
                <a:lnTo>
                  <a:pt x="55918" y="505701"/>
                </a:lnTo>
                <a:lnTo>
                  <a:pt x="376377" y="77228"/>
                </a:lnTo>
                <a:lnTo>
                  <a:pt x="399288" y="94361"/>
                </a:lnTo>
                <a:lnTo>
                  <a:pt x="407466" y="48641"/>
                </a:lnTo>
                <a:lnTo>
                  <a:pt x="4161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5598159" y="3431540"/>
            <a:ext cx="1092200" cy="236220"/>
          </a:xfrm>
          <a:prstGeom prst="rect">
            <a:avLst/>
          </a:prstGeom>
          <a:solidFill>
            <a:srgbClr val="B7DEE8"/>
          </a:solidFill>
          <a:ln w="9525">
            <a:solidFill>
              <a:srgbClr val="000000"/>
            </a:solidFill>
          </a:ln>
        </p:spPr>
        <p:txBody>
          <a:bodyPr vert="horz" wrap="square" lIns="0" tIns="4318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40"/>
              </a:spcBef>
            </a:pPr>
            <a:r>
              <a:rPr sz="900" dirty="0">
                <a:latin typeface="Arial MT"/>
                <a:cs typeface="Arial MT"/>
              </a:rPr>
              <a:t>Klasifikasi</a:t>
            </a:r>
            <a:r>
              <a:rPr sz="900" spc="-55" dirty="0">
                <a:latin typeface="Arial MT"/>
                <a:cs typeface="Arial MT"/>
              </a:rPr>
              <a:t> </a:t>
            </a:r>
            <a:r>
              <a:rPr sz="900" dirty="0">
                <a:latin typeface="Arial MT"/>
                <a:cs typeface="Arial MT"/>
              </a:rPr>
              <a:t>Arsip</a:t>
            </a:r>
            <a:endParaRPr sz="900">
              <a:latin typeface="Arial MT"/>
              <a:cs typeface="Arial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6106159" y="3667759"/>
            <a:ext cx="4447540" cy="439420"/>
            <a:chOff x="6106159" y="3667759"/>
            <a:chExt cx="4447540" cy="439420"/>
          </a:xfrm>
        </p:grpSpPr>
        <p:pic>
          <p:nvPicPr>
            <p:cNvPr id="55" name="object 5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06159" y="3667759"/>
              <a:ext cx="76200" cy="150748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7376159" y="3812539"/>
              <a:ext cx="3172460" cy="289560"/>
            </a:xfrm>
            <a:custGeom>
              <a:avLst/>
              <a:gdLst/>
              <a:ahLst/>
              <a:cxnLst/>
              <a:rect l="l" t="t" r="r" b="b"/>
              <a:pathLst>
                <a:path w="3172459" h="289560">
                  <a:moveTo>
                    <a:pt x="3124200" y="0"/>
                  </a:moveTo>
                  <a:lnTo>
                    <a:pt x="48260" y="0"/>
                  </a:lnTo>
                  <a:lnTo>
                    <a:pt x="29467" y="3790"/>
                  </a:lnTo>
                  <a:lnTo>
                    <a:pt x="14128" y="14128"/>
                  </a:lnTo>
                  <a:lnTo>
                    <a:pt x="3790" y="29467"/>
                  </a:lnTo>
                  <a:lnTo>
                    <a:pt x="0" y="48260"/>
                  </a:lnTo>
                  <a:lnTo>
                    <a:pt x="0" y="241300"/>
                  </a:lnTo>
                  <a:lnTo>
                    <a:pt x="3790" y="260092"/>
                  </a:lnTo>
                  <a:lnTo>
                    <a:pt x="14128" y="275431"/>
                  </a:lnTo>
                  <a:lnTo>
                    <a:pt x="29467" y="285769"/>
                  </a:lnTo>
                  <a:lnTo>
                    <a:pt x="48260" y="289560"/>
                  </a:lnTo>
                  <a:lnTo>
                    <a:pt x="3124200" y="289560"/>
                  </a:lnTo>
                  <a:lnTo>
                    <a:pt x="3142992" y="285769"/>
                  </a:lnTo>
                  <a:lnTo>
                    <a:pt x="3158331" y="275431"/>
                  </a:lnTo>
                  <a:lnTo>
                    <a:pt x="3168669" y="260092"/>
                  </a:lnTo>
                  <a:lnTo>
                    <a:pt x="3172460" y="241300"/>
                  </a:lnTo>
                  <a:lnTo>
                    <a:pt x="3172460" y="48260"/>
                  </a:lnTo>
                  <a:lnTo>
                    <a:pt x="3168669" y="29467"/>
                  </a:lnTo>
                  <a:lnTo>
                    <a:pt x="3158331" y="14128"/>
                  </a:lnTo>
                  <a:lnTo>
                    <a:pt x="3142992" y="3790"/>
                  </a:lnTo>
                  <a:lnTo>
                    <a:pt x="31242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376159" y="3812539"/>
              <a:ext cx="3172460" cy="289560"/>
            </a:xfrm>
            <a:custGeom>
              <a:avLst/>
              <a:gdLst/>
              <a:ahLst/>
              <a:cxnLst/>
              <a:rect l="l" t="t" r="r" b="b"/>
              <a:pathLst>
                <a:path w="3172459" h="289560">
                  <a:moveTo>
                    <a:pt x="0" y="48260"/>
                  </a:moveTo>
                  <a:lnTo>
                    <a:pt x="3790" y="29467"/>
                  </a:lnTo>
                  <a:lnTo>
                    <a:pt x="14128" y="14128"/>
                  </a:lnTo>
                  <a:lnTo>
                    <a:pt x="29467" y="3790"/>
                  </a:lnTo>
                  <a:lnTo>
                    <a:pt x="48260" y="0"/>
                  </a:lnTo>
                  <a:lnTo>
                    <a:pt x="3124200" y="0"/>
                  </a:lnTo>
                  <a:lnTo>
                    <a:pt x="3142992" y="3790"/>
                  </a:lnTo>
                  <a:lnTo>
                    <a:pt x="3158331" y="14128"/>
                  </a:lnTo>
                  <a:lnTo>
                    <a:pt x="3168669" y="29467"/>
                  </a:lnTo>
                  <a:lnTo>
                    <a:pt x="3172460" y="48260"/>
                  </a:lnTo>
                  <a:lnTo>
                    <a:pt x="3172460" y="241300"/>
                  </a:lnTo>
                  <a:lnTo>
                    <a:pt x="3168669" y="260092"/>
                  </a:lnTo>
                  <a:lnTo>
                    <a:pt x="3158331" y="275431"/>
                  </a:lnTo>
                  <a:lnTo>
                    <a:pt x="3142992" y="285769"/>
                  </a:lnTo>
                  <a:lnTo>
                    <a:pt x="3124200" y="289560"/>
                  </a:lnTo>
                  <a:lnTo>
                    <a:pt x="48260" y="289560"/>
                  </a:lnTo>
                  <a:lnTo>
                    <a:pt x="29467" y="285769"/>
                  </a:lnTo>
                  <a:lnTo>
                    <a:pt x="14128" y="275431"/>
                  </a:lnTo>
                  <a:lnTo>
                    <a:pt x="3790" y="260092"/>
                  </a:lnTo>
                  <a:lnTo>
                    <a:pt x="0" y="241300"/>
                  </a:lnTo>
                  <a:lnTo>
                    <a:pt x="0" y="48260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7387987" y="3842384"/>
            <a:ext cx="31489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980">
              <a:lnSpc>
                <a:spcPct val="100000"/>
              </a:lnSpc>
              <a:spcBef>
                <a:spcPts val="100"/>
              </a:spcBef>
            </a:pPr>
            <a:r>
              <a:rPr sz="1200" spc="-35" dirty="0">
                <a:solidFill>
                  <a:srgbClr val="EDEBE0"/>
                </a:solidFill>
                <a:latin typeface="Times New Roman"/>
                <a:cs typeface="Times New Roman"/>
              </a:rPr>
              <a:t>Fisik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Tertata</a:t>
            </a:r>
            <a:r>
              <a:rPr sz="1200" spc="3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EDEBE0"/>
                </a:solidFill>
                <a:latin typeface="Times New Roman"/>
                <a:cs typeface="Times New Roman"/>
              </a:rPr>
              <a:t>Informasi</a:t>
            </a:r>
            <a:r>
              <a:rPr sz="1200" spc="2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Arsip</a:t>
            </a:r>
            <a:r>
              <a:rPr sz="1200" spc="-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 Daftar</a:t>
            </a:r>
            <a:r>
              <a:rPr sz="1200" spc="3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Arsip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35" dirty="0">
                <a:solidFill>
                  <a:srgbClr val="EDEBE0"/>
                </a:solidFill>
                <a:latin typeface="Times New Roman"/>
                <a:cs typeface="Times New Roman"/>
              </a:rPr>
              <a:t>Aktif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7086282" y="3941762"/>
            <a:ext cx="3467100" cy="510540"/>
            <a:chOff x="7086282" y="3941762"/>
            <a:chExt cx="3467100" cy="510540"/>
          </a:xfrm>
        </p:grpSpPr>
        <p:sp>
          <p:nvSpPr>
            <p:cNvPr id="60" name="object 60"/>
            <p:cNvSpPr/>
            <p:nvPr/>
          </p:nvSpPr>
          <p:spPr>
            <a:xfrm>
              <a:off x="7103109" y="3958590"/>
              <a:ext cx="273050" cy="5080"/>
            </a:xfrm>
            <a:custGeom>
              <a:avLst/>
              <a:gdLst/>
              <a:ahLst/>
              <a:cxnLst/>
              <a:rect l="l" t="t" r="r" b="b"/>
              <a:pathLst>
                <a:path w="273050" h="5079">
                  <a:moveTo>
                    <a:pt x="-14287" y="2349"/>
                  </a:moveTo>
                  <a:lnTo>
                    <a:pt x="287337" y="2349"/>
                  </a:lnTo>
                </a:path>
              </a:pathLst>
            </a:custGeom>
            <a:ln w="33274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376159" y="4185920"/>
              <a:ext cx="3172460" cy="261620"/>
            </a:xfrm>
            <a:custGeom>
              <a:avLst/>
              <a:gdLst/>
              <a:ahLst/>
              <a:cxnLst/>
              <a:rect l="l" t="t" r="r" b="b"/>
              <a:pathLst>
                <a:path w="3172459" h="261620">
                  <a:moveTo>
                    <a:pt x="3128899" y="0"/>
                  </a:moveTo>
                  <a:lnTo>
                    <a:pt x="43561" y="0"/>
                  </a:lnTo>
                  <a:lnTo>
                    <a:pt x="26628" y="3430"/>
                  </a:lnTo>
                  <a:lnTo>
                    <a:pt x="12779" y="12779"/>
                  </a:lnTo>
                  <a:lnTo>
                    <a:pt x="3430" y="26628"/>
                  </a:lnTo>
                  <a:lnTo>
                    <a:pt x="0" y="43560"/>
                  </a:lnTo>
                  <a:lnTo>
                    <a:pt x="0" y="218058"/>
                  </a:lnTo>
                  <a:lnTo>
                    <a:pt x="3430" y="234991"/>
                  </a:lnTo>
                  <a:lnTo>
                    <a:pt x="12779" y="248840"/>
                  </a:lnTo>
                  <a:lnTo>
                    <a:pt x="26628" y="258189"/>
                  </a:lnTo>
                  <a:lnTo>
                    <a:pt x="43561" y="261619"/>
                  </a:lnTo>
                  <a:lnTo>
                    <a:pt x="3128899" y="261619"/>
                  </a:lnTo>
                  <a:lnTo>
                    <a:pt x="3145831" y="258189"/>
                  </a:lnTo>
                  <a:lnTo>
                    <a:pt x="3159680" y="248840"/>
                  </a:lnTo>
                  <a:lnTo>
                    <a:pt x="3169029" y="234991"/>
                  </a:lnTo>
                  <a:lnTo>
                    <a:pt x="3172460" y="218058"/>
                  </a:lnTo>
                  <a:lnTo>
                    <a:pt x="3172460" y="43560"/>
                  </a:lnTo>
                  <a:lnTo>
                    <a:pt x="3169029" y="26628"/>
                  </a:lnTo>
                  <a:lnTo>
                    <a:pt x="3159680" y="12779"/>
                  </a:lnTo>
                  <a:lnTo>
                    <a:pt x="3145831" y="3430"/>
                  </a:lnTo>
                  <a:lnTo>
                    <a:pt x="3128899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7376159" y="4185920"/>
              <a:ext cx="3172460" cy="261620"/>
            </a:xfrm>
            <a:custGeom>
              <a:avLst/>
              <a:gdLst/>
              <a:ahLst/>
              <a:cxnLst/>
              <a:rect l="l" t="t" r="r" b="b"/>
              <a:pathLst>
                <a:path w="3172459" h="261620">
                  <a:moveTo>
                    <a:pt x="0" y="43560"/>
                  </a:moveTo>
                  <a:lnTo>
                    <a:pt x="3430" y="26628"/>
                  </a:lnTo>
                  <a:lnTo>
                    <a:pt x="12779" y="12779"/>
                  </a:lnTo>
                  <a:lnTo>
                    <a:pt x="26628" y="3430"/>
                  </a:lnTo>
                  <a:lnTo>
                    <a:pt x="43561" y="0"/>
                  </a:lnTo>
                  <a:lnTo>
                    <a:pt x="3128899" y="0"/>
                  </a:lnTo>
                  <a:lnTo>
                    <a:pt x="3145831" y="3430"/>
                  </a:lnTo>
                  <a:lnTo>
                    <a:pt x="3159680" y="12779"/>
                  </a:lnTo>
                  <a:lnTo>
                    <a:pt x="3169029" y="26628"/>
                  </a:lnTo>
                  <a:lnTo>
                    <a:pt x="3172460" y="43560"/>
                  </a:lnTo>
                  <a:lnTo>
                    <a:pt x="3172460" y="218058"/>
                  </a:lnTo>
                  <a:lnTo>
                    <a:pt x="3169029" y="234991"/>
                  </a:lnTo>
                  <a:lnTo>
                    <a:pt x="3159680" y="248840"/>
                  </a:lnTo>
                  <a:lnTo>
                    <a:pt x="3145831" y="258189"/>
                  </a:lnTo>
                  <a:lnTo>
                    <a:pt x="3128899" y="261619"/>
                  </a:lnTo>
                  <a:lnTo>
                    <a:pt x="43561" y="261619"/>
                  </a:lnTo>
                  <a:lnTo>
                    <a:pt x="26628" y="258189"/>
                  </a:lnTo>
                  <a:lnTo>
                    <a:pt x="12779" y="248840"/>
                  </a:lnTo>
                  <a:lnTo>
                    <a:pt x="3430" y="234991"/>
                  </a:lnTo>
                  <a:lnTo>
                    <a:pt x="0" y="218058"/>
                  </a:lnTo>
                  <a:lnTo>
                    <a:pt x="0" y="4356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7387311" y="4200525"/>
            <a:ext cx="32105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100"/>
              </a:spcBef>
            </a:pPr>
            <a:r>
              <a:rPr sz="1200" spc="-35" dirty="0">
                <a:solidFill>
                  <a:srgbClr val="EDEBE0"/>
                </a:solidFill>
                <a:latin typeface="Times New Roman"/>
                <a:cs typeface="Times New Roman"/>
              </a:rPr>
              <a:t>Fisik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Tertata</a:t>
            </a:r>
            <a:r>
              <a:rPr sz="1200" spc="3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r>
              <a:rPr sz="1200" spc="-2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EDEBE0"/>
                </a:solidFill>
                <a:latin typeface="Times New Roman"/>
                <a:cs typeface="Times New Roman"/>
              </a:rPr>
              <a:t>Informasi</a:t>
            </a:r>
            <a:r>
              <a:rPr sz="1200" spc="2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Arsip</a:t>
            </a:r>
            <a:r>
              <a:rPr sz="1200" spc="-1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 Daftar</a:t>
            </a:r>
            <a:r>
              <a:rPr sz="1200" spc="3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Arsip</a:t>
            </a:r>
            <a:r>
              <a:rPr sz="1200" spc="-20" dirty="0">
                <a:solidFill>
                  <a:srgbClr val="EDEBE0"/>
                </a:solidFill>
                <a:latin typeface="Times New Roman"/>
                <a:cs typeface="Times New Roman"/>
              </a:rPr>
              <a:t> Inaktif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6852602" y="3746817"/>
            <a:ext cx="3754120" cy="977265"/>
            <a:chOff x="6852602" y="3746817"/>
            <a:chExt cx="3754120" cy="977265"/>
          </a:xfrm>
        </p:grpSpPr>
        <p:sp>
          <p:nvSpPr>
            <p:cNvPr id="65" name="object 65"/>
            <p:cNvSpPr/>
            <p:nvPr/>
          </p:nvSpPr>
          <p:spPr>
            <a:xfrm>
              <a:off x="6866890" y="4314189"/>
              <a:ext cx="511175" cy="5080"/>
            </a:xfrm>
            <a:custGeom>
              <a:avLst/>
              <a:gdLst/>
              <a:ahLst/>
              <a:cxnLst/>
              <a:rect l="l" t="t" r="r" b="b"/>
              <a:pathLst>
                <a:path w="511175" h="5079">
                  <a:moveTo>
                    <a:pt x="0" y="0"/>
                  </a:moveTo>
                  <a:lnTo>
                    <a:pt x="511175" y="4826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9298940" y="3751579"/>
              <a:ext cx="1303020" cy="967740"/>
            </a:xfrm>
            <a:custGeom>
              <a:avLst/>
              <a:gdLst/>
              <a:ahLst/>
              <a:cxnLst/>
              <a:rect l="l" t="t" r="r" b="b"/>
              <a:pathLst>
                <a:path w="1303020" h="967739">
                  <a:moveTo>
                    <a:pt x="0" y="967740"/>
                  </a:moveTo>
                  <a:lnTo>
                    <a:pt x="1303020" y="967740"/>
                  </a:lnTo>
                  <a:lnTo>
                    <a:pt x="1303020" y="0"/>
                  </a:lnTo>
                  <a:lnTo>
                    <a:pt x="0" y="0"/>
                  </a:lnTo>
                  <a:lnTo>
                    <a:pt x="0" y="9677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9204959" y="4462779"/>
            <a:ext cx="1300480" cy="523240"/>
          </a:xfrm>
          <a:prstGeom prst="rect">
            <a:avLst/>
          </a:prstGeom>
          <a:solidFill>
            <a:srgbClr val="00AFEF"/>
          </a:solidFill>
        </p:spPr>
        <p:txBody>
          <a:bodyPr vert="horz" wrap="square" lIns="0" tIns="41910" rIns="0" bIns="0" rtlCol="0">
            <a:spAutoFit/>
          </a:bodyPr>
          <a:lstStyle/>
          <a:p>
            <a:pPr marL="93980" marR="437515">
              <a:lnSpc>
                <a:spcPct val="100000"/>
              </a:lnSpc>
              <a:spcBef>
                <a:spcPts val="330"/>
              </a:spcBef>
            </a:pPr>
            <a:r>
              <a:rPr sz="1400" spc="-280" dirty="0">
                <a:solidFill>
                  <a:srgbClr val="FFFFFF"/>
                </a:solidFill>
                <a:latin typeface="Arial MT"/>
                <a:cs typeface="Arial MT"/>
              </a:rPr>
              <a:t>T</a:t>
            </a:r>
            <a:r>
              <a:rPr sz="1400" spc="-120" dirty="0">
                <a:solidFill>
                  <a:srgbClr val="FFFFFF"/>
                </a:solidFill>
                <a:latin typeface="Arial MT"/>
                <a:cs typeface="Arial MT"/>
              </a:rPr>
              <a:t>er</a:t>
            </a:r>
            <a:r>
              <a:rPr sz="1400" spc="-60" dirty="0">
                <a:solidFill>
                  <a:srgbClr val="FFFFFF"/>
                </a:solidFill>
                <a:latin typeface="Arial MT"/>
                <a:cs typeface="Arial MT"/>
              </a:rPr>
              <a:t>j</a:t>
            </a:r>
            <a:r>
              <a:rPr sz="1400" spc="-150" dirty="0">
                <a:solidFill>
                  <a:srgbClr val="FFFFFF"/>
                </a:solidFill>
                <a:latin typeface="Arial MT"/>
                <a:cs typeface="Arial MT"/>
              </a:rPr>
              <a:t>ag</a:t>
            </a:r>
            <a:r>
              <a:rPr sz="1400" spc="-145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1400" spc="-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400" spc="-120" dirty="0">
                <a:solidFill>
                  <a:srgbClr val="FFFFFF"/>
                </a:solidFill>
                <a:latin typeface="Arial MT"/>
                <a:cs typeface="Arial MT"/>
              </a:rPr>
              <a:t>dan  </a:t>
            </a:r>
            <a:r>
              <a:rPr sz="1400" spc="-190" dirty="0">
                <a:solidFill>
                  <a:srgbClr val="FFFFFF"/>
                </a:solidFill>
                <a:latin typeface="Arial MT"/>
                <a:cs typeface="Arial MT"/>
              </a:rPr>
              <a:t>Umum</a:t>
            </a:r>
            <a:endParaRPr sz="1400">
              <a:latin typeface="Arial MT"/>
              <a:cs typeface="Arial MT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189220" y="5255259"/>
            <a:ext cx="1549400" cy="28448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330"/>
              </a:spcBef>
            </a:pP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Program</a:t>
            </a:r>
            <a:r>
              <a:rPr sz="1200" spc="-8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Arsip</a:t>
            </a:r>
            <a:r>
              <a:rPr sz="1200" spc="-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Vital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622040" y="5521959"/>
            <a:ext cx="1155700" cy="398780"/>
          </a:xfrm>
          <a:prstGeom prst="rect">
            <a:avLst/>
          </a:prstGeom>
          <a:solidFill>
            <a:srgbClr val="B7DEE8"/>
          </a:solidFill>
          <a:ln w="9525">
            <a:solidFill>
              <a:srgbClr val="000000"/>
            </a:solidFill>
          </a:ln>
        </p:spPr>
        <p:txBody>
          <a:bodyPr vert="horz" wrap="square" lIns="0" tIns="39370" rIns="0" bIns="0" rtlCol="0">
            <a:spAutoFit/>
          </a:bodyPr>
          <a:lstStyle/>
          <a:p>
            <a:pPr marL="338455">
              <a:lnSpc>
                <a:spcPct val="100000"/>
              </a:lnSpc>
              <a:spcBef>
                <a:spcPts val="310"/>
              </a:spcBef>
            </a:pPr>
            <a:r>
              <a:rPr sz="2000" spc="-5" dirty="0">
                <a:latin typeface="Arial MT"/>
                <a:cs typeface="Arial MT"/>
              </a:rPr>
              <a:t>JRA</a:t>
            </a:r>
            <a:endParaRPr sz="2000">
              <a:latin typeface="Arial MT"/>
              <a:cs typeface="Arial MT"/>
            </a:endParaRPr>
          </a:p>
        </p:txBody>
      </p:sp>
      <p:pic>
        <p:nvPicPr>
          <p:cNvPr id="70" name="object 7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65600" y="5920498"/>
            <a:ext cx="76073" cy="206616"/>
          </a:xfrm>
          <a:prstGeom prst="rect">
            <a:avLst/>
          </a:prstGeom>
        </p:spPr>
      </p:pic>
      <p:sp>
        <p:nvSpPr>
          <p:cNvPr id="71" name="object 71"/>
          <p:cNvSpPr txBox="1"/>
          <p:nvPr/>
        </p:nvSpPr>
        <p:spPr>
          <a:xfrm>
            <a:off x="5189220" y="6131559"/>
            <a:ext cx="1485900" cy="28448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43815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345"/>
              </a:spcBef>
            </a:pP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Pemusnahan</a:t>
            </a:r>
            <a:r>
              <a:rPr sz="1200" spc="-7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Arsip</a:t>
            </a:r>
            <a:endParaRPr sz="1200">
              <a:latin typeface="Arial MT"/>
              <a:cs typeface="Arial MT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189220" y="6487159"/>
            <a:ext cx="1861820" cy="284480"/>
          </a:xfrm>
          <a:prstGeom prst="rect">
            <a:avLst/>
          </a:prstGeom>
          <a:solidFill>
            <a:srgbClr val="003366"/>
          </a:solidFill>
          <a:ln w="9525">
            <a:solidFill>
              <a:srgbClr val="000000"/>
            </a:solidFill>
          </a:ln>
        </p:spPr>
        <p:txBody>
          <a:bodyPr vert="horz" wrap="square" lIns="0" tIns="42544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334"/>
              </a:spcBef>
            </a:pPr>
            <a:r>
              <a:rPr sz="1200" spc="-10" dirty="0">
                <a:solidFill>
                  <a:srgbClr val="FFFFFF"/>
                </a:solidFill>
                <a:latin typeface="Arial MT"/>
                <a:cs typeface="Arial MT"/>
              </a:rPr>
              <a:t>Penyerahan</a:t>
            </a:r>
            <a:r>
              <a:rPr sz="1200" spc="-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1200" spc="-5" dirty="0">
                <a:solidFill>
                  <a:srgbClr val="FFFFFF"/>
                </a:solidFill>
                <a:latin typeface="Arial MT"/>
                <a:cs typeface="Arial MT"/>
              </a:rPr>
              <a:t>Arsip Statis</a:t>
            </a:r>
            <a:endParaRPr sz="1200">
              <a:latin typeface="Arial MT"/>
              <a:cs typeface="Arial MT"/>
            </a:endParaRPr>
          </a:p>
        </p:txBody>
      </p:sp>
      <p:graphicFrame>
        <p:nvGraphicFramePr>
          <p:cNvPr id="73" name="object 73"/>
          <p:cNvGraphicFramePr>
            <a:graphicFrameLocks noGrp="1"/>
          </p:cNvGraphicFramePr>
          <p:nvPr/>
        </p:nvGraphicFramePr>
        <p:xfrm>
          <a:off x="5184457" y="5764033"/>
          <a:ext cx="4719319" cy="2819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9600"/>
                <a:gridCol w="307339"/>
                <a:gridCol w="2532380"/>
              </a:tblGrid>
              <a:tr h="140970">
                <a:tc rowSpan="2"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55"/>
                        </a:spcBef>
                      </a:pPr>
                      <a:r>
                        <a:rPr sz="1200" spc="-10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Pemindahan</a:t>
                      </a:r>
                      <a:r>
                        <a:rPr sz="1200" spc="-4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Arsip</a:t>
                      </a:r>
                      <a:r>
                        <a:rPr sz="1200" spc="-2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1200" spc="-5" dirty="0">
                          <a:solidFill>
                            <a:srgbClr val="FFFFFF"/>
                          </a:solidFill>
                          <a:latin typeface="Arial MT"/>
                          <a:cs typeface="Arial MT"/>
                        </a:rPr>
                        <a:t>Inaktif</a:t>
                      </a:r>
                      <a:endParaRPr sz="1200">
                        <a:latin typeface="Arial MT"/>
                        <a:cs typeface="Arial MT"/>
                      </a:endParaRPr>
                    </a:p>
                  </a:txBody>
                  <a:tcPr marL="0" marR="0" marT="4508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B w="2857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0604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200" spc="-50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Seleksi</a:t>
                      </a:r>
                      <a:r>
                        <a:rPr sz="1200" spc="-25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245" dirty="0">
                          <a:solidFill>
                            <a:srgbClr val="EDEBE0"/>
                          </a:solidFill>
                          <a:latin typeface="Microsoft Sans Serif"/>
                          <a:cs typeface="Microsoft Sans Serif"/>
                        </a:rPr>
                        <a:t>–</a:t>
                      </a:r>
                      <a:r>
                        <a:rPr sz="1200" spc="-25" dirty="0">
                          <a:solidFill>
                            <a:srgbClr val="EDEBE0"/>
                          </a:solidFill>
                          <a:latin typeface="Microsoft Sans Serif"/>
                          <a:cs typeface="Microsoft Sans Serif"/>
                        </a:rPr>
                        <a:t> </a:t>
                      </a:r>
                      <a:r>
                        <a:rPr sz="1200" spc="-25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Pembuatan</a:t>
                      </a:r>
                      <a:r>
                        <a:rPr sz="1200" spc="20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5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Daftar</a:t>
                      </a:r>
                      <a:r>
                        <a:rPr sz="1200" spc="35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200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5" dirty="0">
                          <a:solidFill>
                            <a:srgbClr val="EDEBE0"/>
                          </a:solidFill>
                          <a:latin typeface="Times New Roman"/>
                          <a:cs typeface="Times New Roman"/>
                        </a:rPr>
                        <a:t>Penataan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40969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508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735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4" name="object 74"/>
          <p:cNvSpPr/>
          <p:nvPr/>
        </p:nvSpPr>
        <p:spPr>
          <a:xfrm>
            <a:off x="7376159" y="5773420"/>
            <a:ext cx="2532380" cy="287020"/>
          </a:xfrm>
          <a:custGeom>
            <a:avLst/>
            <a:gdLst/>
            <a:ahLst/>
            <a:cxnLst/>
            <a:rect l="l" t="t" r="r" b="b"/>
            <a:pathLst>
              <a:path w="2532379" h="287020">
                <a:moveTo>
                  <a:pt x="2484501" y="0"/>
                </a:moveTo>
                <a:lnTo>
                  <a:pt x="47879" y="0"/>
                </a:lnTo>
                <a:lnTo>
                  <a:pt x="29253" y="3758"/>
                </a:lnTo>
                <a:lnTo>
                  <a:pt x="14033" y="14009"/>
                </a:lnTo>
                <a:lnTo>
                  <a:pt x="3766" y="29216"/>
                </a:lnTo>
                <a:lnTo>
                  <a:pt x="0" y="47840"/>
                </a:lnTo>
                <a:lnTo>
                  <a:pt x="0" y="239179"/>
                </a:lnTo>
                <a:lnTo>
                  <a:pt x="3766" y="257803"/>
                </a:lnTo>
                <a:lnTo>
                  <a:pt x="14033" y="273010"/>
                </a:lnTo>
                <a:lnTo>
                  <a:pt x="29253" y="283261"/>
                </a:lnTo>
                <a:lnTo>
                  <a:pt x="47879" y="287019"/>
                </a:lnTo>
                <a:lnTo>
                  <a:pt x="2484501" y="287019"/>
                </a:lnTo>
                <a:lnTo>
                  <a:pt x="2503126" y="283261"/>
                </a:lnTo>
                <a:lnTo>
                  <a:pt x="2518346" y="273010"/>
                </a:lnTo>
                <a:lnTo>
                  <a:pt x="2528613" y="257803"/>
                </a:lnTo>
                <a:lnTo>
                  <a:pt x="2532380" y="239179"/>
                </a:lnTo>
                <a:lnTo>
                  <a:pt x="2532380" y="47840"/>
                </a:lnTo>
                <a:lnTo>
                  <a:pt x="2528613" y="29216"/>
                </a:lnTo>
                <a:lnTo>
                  <a:pt x="2518346" y="14009"/>
                </a:lnTo>
                <a:lnTo>
                  <a:pt x="2503126" y="3758"/>
                </a:lnTo>
                <a:lnTo>
                  <a:pt x="2484501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5" name="object 75"/>
          <p:cNvGrpSpPr/>
          <p:nvPr/>
        </p:nvGrpSpPr>
        <p:grpSpPr>
          <a:xfrm>
            <a:off x="7371397" y="6126797"/>
            <a:ext cx="1685925" cy="311785"/>
            <a:chOff x="7371397" y="6126797"/>
            <a:chExt cx="1685925" cy="311785"/>
          </a:xfrm>
        </p:grpSpPr>
        <p:sp>
          <p:nvSpPr>
            <p:cNvPr id="76" name="object 76"/>
            <p:cNvSpPr/>
            <p:nvPr/>
          </p:nvSpPr>
          <p:spPr>
            <a:xfrm>
              <a:off x="7376159" y="6131559"/>
              <a:ext cx="1676400" cy="302260"/>
            </a:xfrm>
            <a:custGeom>
              <a:avLst/>
              <a:gdLst/>
              <a:ahLst/>
              <a:cxnLst/>
              <a:rect l="l" t="t" r="r" b="b"/>
              <a:pathLst>
                <a:path w="1676400" h="302260">
                  <a:moveTo>
                    <a:pt x="1625981" y="0"/>
                  </a:moveTo>
                  <a:lnTo>
                    <a:pt x="50419" y="0"/>
                  </a:lnTo>
                  <a:lnTo>
                    <a:pt x="30807" y="3959"/>
                  </a:lnTo>
                  <a:lnTo>
                    <a:pt x="14779" y="14755"/>
                  </a:lnTo>
                  <a:lnTo>
                    <a:pt x="3966" y="30769"/>
                  </a:lnTo>
                  <a:lnTo>
                    <a:pt x="0" y="50380"/>
                  </a:lnTo>
                  <a:lnTo>
                    <a:pt x="0" y="251879"/>
                  </a:lnTo>
                  <a:lnTo>
                    <a:pt x="3966" y="271490"/>
                  </a:lnTo>
                  <a:lnTo>
                    <a:pt x="14779" y="287504"/>
                  </a:lnTo>
                  <a:lnTo>
                    <a:pt x="30807" y="298300"/>
                  </a:lnTo>
                  <a:lnTo>
                    <a:pt x="50419" y="302259"/>
                  </a:lnTo>
                  <a:lnTo>
                    <a:pt x="1625981" y="302259"/>
                  </a:lnTo>
                  <a:lnTo>
                    <a:pt x="1645592" y="298300"/>
                  </a:lnTo>
                  <a:lnTo>
                    <a:pt x="1661620" y="287504"/>
                  </a:lnTo>
                  <a:lnTo>
                    <a:pt x="1672433" y="271490"/>
                  </a:lnTo>
                  <a:lnTo>
                    <a:pt x="1676400" y="251879"/>
                  </a:lnTo>
                  <a:lnTo>
                    <a:pt x="1676400" y="50380"/>
                  </a:lnTo>
                  <a:lnTo>
                    <a:pt x="1672433" y="30769"/>
                  </a:lnTo>
                  <a:lnTo>
                    <a:pt x="1661620" y="14755"/>
                  </a:lnTo>
                  <a:lnTo>
                    <a:pt x="1645592" y="3959"/>
                  </a:lnTo>
                  <a:lnTo>
                    <a:pt x="162598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7376159" y="6131559"/>
              <a:ext cx="1676400" cy="302260"/>
            </a:xfrm>
            <a:custGeom>
              <a:avLst/>
              <a:gdLst/>
              <a:ahLst/>
              <a:cxnLst/>
              <a:rect l="l" t="t" r="r" b="b"/>
              <a:pathLst>
                <a:path w="1676400" h="302260">
                  <a:moveTo>
                    <a:pt x="0" y="50380"/>
                  </a:moveTo>
                  <a:lnTo>
                    <a:pt x="3966" y="30769"/>
                  </a:lnTo>
                  <a:lnTo>
                    <a:pt x="14779" y="14755"/>
                  </a:lnTo>
                  <a:lnTo>
                    <a:pt x="30807" y="3959"/>
                  </a:lnTo>
                  <a:lnTo>
                    <a:pt x="50419" y="0"/>
                  </a:lnTo>
                  <a:lnTo>
                    <a:pt x="1625981" y="0"/>
                  </a:lnTo>
                  <a:lnTo>
                    <a:pt x="1645592" y="3959"/>
                  </a:lnTo>
                  <a:lnTo>
                    <a:pt x="1661620" y="14755"/>
                  </a:lnTo>
                  <a:lnTo>
                    <a:pt x="1672433" y="30769"/>
                  </a:lnTo>
                  <a:lnTo>
                    <a:pt x="1676400" y="50380"/>
                  </a:lnTo>
                  <a:lnTo>
                    <a:pt x="1676400" y="251879"/>
                  </a:lnTo>
                  <a:lnTo>
                    <a:pt x="1672433" y="271490"/>
                  </a:lnTo>
                  <a:lnTo>
                    <a:pt x="1661620" y="287504"/>
                  </a:lnTo>
                  <a:lnTo>
                    <a:pt x="1645592" y="298300"/>
                  </a:lnTo>
                  <a:lnTo>
                    <a:pt x="1625981" y="302259"/>
                  </a:lnTo>
                  <a:lnTo>
                    <a:pt x="50419" y="302259"/>
                  </a:lnTo>
                  <a:lnTo>
                    <a:pt x="30807" y="298300"/>
                  </a:lnTo>
                  <a:lnTo>
                    <a:pt x="14779" y="287504"/>
                  </a:lnTo>
                  <a:lnTo>
                    <a:pt x="3966" y="271490"/>
                  </a:lnTo>
                  <a:lnTo>
                    <a:pt x="0" y="251879"/>
                  </a:lnTo>
                  <a:lnTo>
                    <a:pt x="0" y="5038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/>
          <p:nvPr/>
        </p:nvSpPr>
        <p:spPr>
          <a:xfrm>
            <a:off x="7470393" y="6167437"/>
            <a:ext cx="14776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EDEBE0"/>
                </a:solidFill>
                <a:latin typeface="Times New Roman"/>
                <a:cs typeface="Times New Roman"/>
              </a:rPr>
              <a:t>Prosedur</a:t>
            </a:r>
            <a:r>
              <a:rPr sz="1200" spc="-3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r>
              <a:rPr sz="1200" spc="-5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Dokumentasi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7371397" y="6484937"/>
            <a:ext cx="1685925" cy="311785"/>
            <a:chOff x="7371397" y="6484937"/>
            <a:chExt cx="1685925" cy="311785"/>
          </a:xfrm>
        </p:grpSpPr>
        <p:sp>
          <p:nvSpPr>
            <p:cNvPr id="80" name="object 80"/>
            <p:cNvSpPr/>
            <p:nvPr/>
          </p:nvSpPr>
          <p:spPr>
            <a:xfrm>
              <a:off x="7376159" y="6489700"/>
              <a:ext cx="1676400" cy="302260"/>
            </a:xfrm>
            <a:custGeom>
              <a:avLst/>
              <a:gdLst/>
              <a:ahLst/>
              <a:cxnLst/>
              <a:rect l="l" t="t" r="r" b="b"/>
              <a:pathLst>
                <a:path w="1676400" h="302259">
                  <a:moveTo>
                    <a:pt x="1625981" y="0"/>
                  </a:moveTo>
                  <a:lnTo>
                    <a:pt x="50419" y="0"/>
                  </a:lnTo>
                  <a:lnTo>
                    <a:pt x="30807" y="3959"/>
                  </a:lnTo>
                  <a:lnTo>
                    <a:pt x="14779" y="14755"/>
                  </a:lnTo>
                  <a:lnTo>
                    <a:pt x="3966" y="30769"/>
                  </a:lnTo>
                  <a:lnTo>
                    <a:pt x="0" y="50380"/>
                  </a:lnTo>
                  <a:lnTo>
                    <a:pt x="0" y="251881"/>
                  </a:lnTo>
                  <a:lnTo>
                    <a:pt x="3966" y="271491"/>
                  </a:lnTo>
                  <a:lnTo>
                    <a:pt x="14779" y="287504"/>
                  </a:lnTo>
                  <a:lnTo>
                    <a:pt x="30807" y="298301"/>
                  </a:lnTo>
                  <a:lnTo>
                    <a:pt x="50419" y="302260"/>
                  </a:lnTo>
                  <a:lnTo>
                    <a:pt x="1625981" y="302260"/>
                  </a:lnTo>
                  <a:lnTo>
                    <a:pt x="1645592" y="298301"/>
                  </a:lnTo>
                  <a:lnTo>
                    <a:pt x="1661620" y="287504"/>
                  </a:lnTo>
                  <a:lnTo>
                    <a:pt x="1672433" y="271491"/>
                  </a:lnTo>
                  <a:lnTo>
                    <a:pt x="1676400" y="251881"/>
                  </a:lnTo>
                  <a:lnTo>
                    <a:pt x="1676400" y="50380"/>
                  </a:lnTo>
                  <a:lnTo>
                    <a:pt x="1672433" y="30769"/>
                  </a:lnTo>
                  <a:lnTo>
                    <a:pt x="1661620" y="14755"/>
                  </a:lnTo>
                  <a:lnTo>
                    <a:pt x="1645592" y="3959"/>
                  </a:lnTo>
                  <a:lnTo>
                    <a:pt x="1625981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7376159" y="6489700"/>
              <a:ext cx="1676400" cy="302260"/>
            </a:xfrm>
            <a:custGeom>
              <a:avLst/>
              <a:gdLst/>
              <a:ahLst/>
              <a:cxnLst/>
              <a:rect l="l" t="t" r="r" b="b"/>
              <a:pathLst>
                <a:path w="1676400" h="302259">
                  <a:moveTo>
                    <a:pt x="0" y="50380"/>
                  </a:moveTo>
                  <a:lnTo>
                    <a:pt x="3966" y="30769"/>
                  </a:lnTo>
                  <a:lnTo>
                    <a:pt x="14779" y="14755"/>
                  </a:lnTo>
                  <a:lnTo>
                    <a:pt x="30807" y="3959"/>
                  </a:lnTo>
                  <a:lnTo>
                    <a:pt x="50419" y="0"/>
                  </a:lnTo>
                  <a:lnTo>
                    <a:pt x="1625981" y="0"/>
                  </a:lnTo>
                  <a:lnTo>
                    <a:pt x="1645592" y="3959"/>
                  </a:lnTo>
                  <a:lnTo>
                    <a:pt x="1661620" y="14755"/>
                  </a:lnTo>
                  <a:lnTo>
                    <a:pt x="1672433" y="30769"/>
                  </a:lnTo>
                  <a:lnTo>
                    <a:pt x="1676400" y="50380"/>
                  </a:lnTo>
                  <a:lnTo>
                    <a:pt x="1676400" y="251881"/>
                  </a:lnTo>
                  <a:lnTo>
                    <a:pt x="1672433" y="271491"/>
                  </a:lnTo>
                  <a:lnTo>
                    <a:pt x="1661620" y="287504"/>
                  </a:lnTo>
                  <a:lnTo>
                    <a:pt x="1645592" y="298301"/>
                  </a:lnTo>
                  <a:lnTo>
                    <a:pt x="1625981" y="302260"/>
                  </a:lnTo>
                  <a:lnTo>
                    <a:pt x="50419" y="302260"/>
                  </a:lnTo>
                  <a:lnTo>
                    <a:pt x="30807" y="298301"/>
                  </a:lnTo>
                  <a:lnTo>
                    <a:pt x="14779" y="287504"/>
                  </a:lnTo>
                  <a:lnTo>
                    <a:pt x="3966" y="271491"/>
                  </a:lnTo>
                  <a:lnTo>
                    <a:pt x="0" y="251881"/>
                  </a:lnTo>
                  <a:lnTo>
                    <a:pt x="0" y="5038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2" name="object 82"/>
          <p:cNvSpPr txBox="1"/>
          <p:nvPr/>
        </p:nvSpPr>
        <p:spPr>
          <a:xfrm>
            <a:off x="7470393" y="6526212"/>
            <a:ext cx="14776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EDEBE0"/>
                </a:solidFill>
                <a:latin typeface="Times New Roman"/>
                <a:cs typeface="Times New Roman"/>
              </a:rPr>
              <a:t>Prosedur</a:t>
            </a:r>
            <a:r>
              <a:rPr sz="1200" spc="-3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r>
              <a:rPr sz="1200" spc="-5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Dokumentasi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7052309" y="6630669"/>
            <a:ext cx="325755" cy="11430"/>
          </a:xfrm>
          <a:custGeom>
            <a:avLst/>
            <a:gdLst/>
            <a:ahLst/>
            <a:cxnLst/>
            <a:rect l="l" t="t" r="r" b="b"/>
            <a:pathLst>
              <a:path w="325754" h="11429">
                <a:moveTo>
                  <a:pt x="-14287" y="5556"/>
                </a:moveTo>
                <a:lnTo>
                  <a:pt x="339661" y="5556"/>
                </a:lnTo>
              </a:path>
            </a:pathLst>
          </a:custGeom>
          <a:ln w="39687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4" name="object 84"/>
          <p:cNvGrpSpPr/>
          <p:nvPr/>
        </p:nvGrpSpPr>
        <p:grpSpPr>
          <a:xfrm>
            <a:off x="4701794" y="1379537"/>
            <a:ext cx="5412740" cy="5252085"/>
            <a:chOff x="4701794" y="1379537"/>
            <a:chExt cx="5412740" cy="5252085"/>
          </a:xfrm>
        </p:grpSpPr>
        <p:sp>
          <p:nvSpPr>
            <p:cNvPr id="85" name="object 85"/>
            <p:cNvSpPr/>
            <p:nvPr/>
          </p:nvSpPr>
          <p:spPr>
            <a:xfrm>
              <a:off x="6676389" y="6277609"/>
              <a:ext cx="700405" cy="6350"/>
            </a:xfrm>
            <a:custGeom>
              <a:avLst/>
              <a:gdLst/>
              <a:ahLst/>
              <a:cxnLst/>
              <a:rect l="l" t="t" r="r" b="b"/>
              <a:pathLst>
                <a:path w="700404" h="6350">
                  <a:moveTo>
                    <a:pt x="0" y="0"/>
                  </a:moveTo>
                  <a:lnTo>
                    <a:pt x="700024" y="6349"/>
                  </a:lnTo>
                </a:path>
              </a:pathLst>
            </a:custGeom>
            <a:ln w="28575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6423660" y="1384300"/>
              <a:ext cx="741680" cy="848360"/>
            </a:xfrm>
            <a:custGeom>
              <a:avLst/>
              <a:gdLst/>
              <a:ahLst/>
              <a:cxnLst/>
              <a:rect l="l" t="t" r="r" b="b"/>
              <a:pathLst>
                <a:path w="741679" h="848360">
                  <a:moveTo>
                    <a:pt x="0" y="848360"/>
                  </a:moveTo>
                  <a:lnTo>
                    <a:pt x="741680" y="848360"/>
                  </a:lnTo>
                  <a:lnTo>
                    <a:pt x="741680" y="0"/>
                  </a:lnTo>
                  <a:lnTo>
                    <a:pt x="0" y="0"/>
                  </a:lnTo>
                  <a:lnTo>
                    <a:pt x="0" y="84836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701794" y="4498720"/>
              <a:ext cx="492759" cy="2132965"/>
            </a:xfrm>
            <a:custGeom>
              <a:avLst/>
              <a:gdLst/>
              <a:ahLst/>
              <a:cxnLst/>
              <a:rect l="l" t="t" r="r" b="b"/>
              <a:pathLst>
                <a:path w="492760" h="2132965">
                  <a:moveTo>
                    <a:pt x="458584" y="1792147"/>
                  </a:moveTo>
                  <a:lnTo>
                    <a:pt x="414909" y="1792147"/>
                  </a:lnTo>
                  <a:lnTo>
                    <a:pt x="400596" y="1792147"/>
                  </a:lnTo>
                  <a:lnTo>
                    <a:pt x="400304" y="1820583"/>
                  </a:lnTo>
                  <a:lnTo>
                    <a:pt x="458584" y="1792147"/>
                  </a:lnTo>
                  <a:close/>
                </a:path>
                <a:path w="492760" h="2132965">
                  <a:moveTo>
                    <a:pt x="486410" y="1418209"/>
                  </a:moveTo>
                  <a:lnTo>
                    <a:pt x="392049" y="1434795"/>
                  </a:lnTo>
                  <a:lnTo>
                    <a:pt x="409092" y="1457807"/>
                  </a:lnTo>
                  <a:lnTo>
                    <a:pt x="127" y="1760740"/>
                  </a:lnTo>
                  <a:lnTo>
                    <a:pt x="8648" y="1772246"/>
                  </a:lnTo>
                  <a:lnTo>
                    <a:pt x="8623" y="1773821"/>
                  </a:lnTo>
                  <a:lnTo>
                    <a:pt x="0" y="1785239"/>
                  </a:lnTo>
                  <a:lnTo>
                    <a:pt x="409321" y="2092540"/>
                  </a:lnTo>
                  <a:lnTo>
                    <a:pt x="392176" y="2115388"/>
                  </a:lnTo>
                  <a:lnTo>
                    <a:pt x="486410" y="2132584"/>
                  </a:lnTo>
                  <a:lnTo>
                    <a:pt x="470700" y="2101113"/>
                  </a:lnTo>
                  <a:lnTo>
                    <a:pt x="443611" y="2046833"/>
                  </a:lnTo>
                  <a:lnTo>
                    <a:pt x="426466" y="2069693"/>
                  </a:lnTo>
                  <a:lnTo>
                    <a:pt x="52082" y="1788541"/>
                  </a:lnTo>
                  <a:lnTo>
                    <a:pt x="400596" y="1792008"/>
                  </a:lnTo>
                  <a:lnTo>
                    <a:pt x="414909" y="1792147"/>
                  </a:lnTo>
                  <a:lnTo>
                    <a:pt x="458876" y="1792008"/>
                  </a:lnTo>
                  <a:lnTo>
                    <a:pt x="486410" y="1778571"/>
                  </a:lnTo>
                  <a:lnTo>
                    <a:pt x="401193" y="1734858"/>
                  </a:lnTo>
                  <a:lnTo>
                    <a:pt x="400888" y="1763433"/>
                  </a:lnTo>
                  <a:lnTo>
                    <a:pt x="49225" y="1759927"/>
                  </a:lnTo>
                  <a:lnTo>
                    <a:pt x="426059" y="1480693"/>
                  </a:lnTo>
                  <a:lnTo>
                    <a:pt x="443103" y="1503680"/>
                  </a:lnTo>
                  <a:lnTo>
                    <a:pt x="470674" y="1449260"/>
                  </a:lnTo>
                  <a:lnTo>
                    <a:pt x="486410" y="1418209"/>
                  </a:lnTo>
                  <a:close/>
                </a:path>
                <a:path w="492760" h="2132965">
                  <a:moveTo>
                    <a:pt x="492252" y="803910"/>
                  </a:moveTo>
                  <a:lnTo>
                    <a:pt x="466242" y="815759"/>
                  </a:lnTo>
                  <a:lnTo>
                    <a:pt x="95250" y="0"/>
                  </a:lnTo>
                  <a:lnTo>
                    <a:pt x="69342" y="11938"/>
                  </a:lnTo>
                  <a:lnTo>
                    <a:pt x="440220" y="827595"/>
                  </a:lnTo>
                  <a:lnTo>
                    <a:pt x="414147" y="839470"/>
                  </a:lnTo>
                  <a:lnTo>
                    <a:pt x="488696" y="899668"/>
                  </a:lnTo>
                  <a:lnTo>
                    <a:pt x="490880" y="840613"/>
                  </a:lnTo>
                  <a:lnTo>
                    <a:pt x="492252" y="8039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7376160" y="5217159"/>
              <a:ext cx="2738120" cy="358140"/>
            </a:xfrm>
            <a:custGeom>
              <a:avLst/>
              <a:gdLst/>
              <a:ahLst/>
              <a:cxnLst/>
              <a:rect l="l" t="t" r="r" b="b"/>
              <a:pathLst>
                <a:path w="2738120" h="358139">
                  <a:moveTo>
                    <a:pt x="2678430" y="0"/>
                  </a:moveTo>
                  <a:lnTo>
                    <a:pt x="59690" y="0"/>
                  </a:lnTo>
                  <a:lnTo>
                    <a:pt x="36433" y="4683"/>
                  </a:lnTo>
                  <a:lnTo>
                    <a:pt x="17462" y="17462"/>
                  </a:lnTo>
                  <a:lnTo>
                    <a:pt x="4683" y="36433"/>
                  </a:lnTo>
                  <a:lnTo>
                    <a:pt x="0" y="59689"/>
                  </a:lnTo>
                  <a:lnTo>
                    <a:pt x="0" y="298449"/>
                  </a:lnTo>
                  <a:lnTo>
                    <a:pt x="4683" y="321706"/>
                  </a:lnTo>
                  <a:lnTo>
                    <a:pt x="17462" y="340677"/>
                  </a:lnTo>
                  <a:lnTo>
                    <a:pt x="36433" y="353456"/>
                  </a:lnTo>
                  <a:lnTo>
                    <a:pt x="59690" y="358139"/>
                  </a:lnTo>
                  <a:lnTo>
                    <a:pt x="2678430" y="358139"/>
                  </a:lnTo>
                  <a:lnTo>
                    <a:pt x="2701686" y="353456"/>
                  </a:lnTo>
                  <a:lnTo>
                    <a:pt x="2720657" y="340677"/>
                  </a:lnTo>
                  <a:lnTo>
                    <a:pt x="2733436" y="321706"/>
                  </a:lnTo>
                  <a:lnTo>
                    <a:pt x="2738120" y="298449"/>
                  </a:lnTo>
                  <a:lnTo>
                    <a:pt x="2738120" y="59689"/>
                  </a:lnTo>
                  <a:lnTo>
                    <a:pt x="2733436" y="36433"/>
                  </a:lnTo>
                  <a:lnTo>
                    <a:pt x="2720657" y="17462"/>
                  </a:lnTo>
                  <a:lnTo>
                    <a:pt x="2701686" y="4683"/>
                  </a:lnTo>
                  <a:lnTo>
                    <a:pt x="267843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9" name="object 8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331078" y="115951"/>
            <a:ext cx="5204714" cy="388874"/>
          </a:xfrm>
          <a:prstGeom prst="rect">
            <a:avLst/>
          </a:prstGeom>
        </p:spPr>
      </p:pic>
      <p:sp>
        <p:nvSpPr>
          <p:cNvPr id="91" name="object 91"/>
          <p:cNvSpPr txBox="1"/>
          <p:nvPr/>
        </p:nvSpPr>
        <p:spPr>
          <a:xfrm>
            <a:off x="7399893" y="5189283"/>
            <a:ext cx="269113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7630">
              <a:lnSpc>
                <a:spcPct val="100000"/>
              </a:lnSpc>
              <a:spcBef>
                <a:spcPts val="100"/>
              </a:spcBef>
            </a:pPr>
            <a:r>
              <a:rPr sz="1200" spc="-30" dirty="0">
                <a:solidFill>
                  <a:srgbClr val="EDEBE0"/>
                </a:solidFill>
                <a:latin typeface="Times New Roman"/>
                <a:cs typeface="Times New Roman"/>
              </a:rPr>
              <a:t>Identifikasi</a:t>
            </a:r>
            <a:r>
              <a:rPr sz="1200" spc="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r>
              <a:rPr sz="1200" spc="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Pelindungan</a:t>
            </a:r>
            <a:r>
              <a:rPr sz="1200" spc="-1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60" dirty="0">
                <a:solidFill>
                  <a:srgbClr val="EDEBE0"/>
                </a:solidFill>
                <a:latin typeface="Times New Roman"/>
                <a:cs typeface="Times New Roman"/>
              </a:rPr>
              <a:t>&amp;</a:t>
            </a:r>
            <a:r>
              <a:rPr sz="1200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Pengamanan</a:t>
            </a:r>
            <a:r>
              <a:rPr sz="1200" spc="15" dirty="0">
                <a:solidFill>
                  <a:srgbClr val="EDEBE0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EDEBE0"/>
                </a:solidFill>
                <a:latin typeface="Times New Roman"/>
                <a:cs typeface="Times New Roman"/>
              </a:rPr>
              <a:t>-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2677795" algn="l"/>
              </a:tabLst>
            </a:pPr>
            <a:r>
              <a:rPr sz="1200" u="sng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u="sng" spc="-1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u="sng" spc="-3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</a:t>
            </a:r>
            <a:r>
              <a:rPr sz="1200" u="sng" spc="-1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en</a:t>
            </a:r>
            <a:r>
              <a:rPr sz="1200" u="sng" spc="-6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yel</a:t>
            </a:r>
            <a:r>
              <a:rPr sz="1200" u="sng" spc="-6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1200" u="sng" spc="-1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</a:t>
            </a:r>
            <a:r>
              <a:rPr sz="1200" u="sng" spc="-6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1200" u="sng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sz="1200" u="sng" spc="-6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1200" u="sng" spc="1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sz="1200" u="sng" spc="2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u="sng" spc="-6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&amp;</a:t>
            </a:r>
            <a:r>
              <a:rPr sz="1200" u="sng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u="sng" spc="-3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</a:t>
            </a:r>
            <a:r>
              <a:rPr sz="1200" u="sng" spc="-1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</a:t>
            </a:r>
            <a:r>
              <a:rPr sz="1200" u="sng" spc="-5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m</a:t>
            </a:r>
            <a:r>
              <a:rPr sz="1200" u="sng" spc="-2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u</a:t>
            </a:r>
            <a:r>
              <a:rPr sz="1200" u="sng" spc="-6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li</a:t>
            </a:r>
            <a:r>
              <a:rPr sz="1200" u="sng" spc="15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h</a:t>
            </a:r>
            <a:r>
              <a:rPr sz="1200" u="sng" spc="-6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sz="1200" u="sng" spc="10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sz="1200" u="sng" dirty="0">
                <a:solidFill>
                  <a:srgbClr val="EDEBE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6739890" y="5396229"/>
            <a:ext cx="638175" cy="1905"/>
          </a:xfrm>
          <a:custGeom>
            <a:avLst/>
            <a:gdLst/>
            <a:ahLst/>
            <a:cxnLst/>
            <a:rect l="l" t="t" r="r" b="b"/>
            <a:pathLst>
              <a:path w="638175" h="1904">
                <a:moveTo>
                  <a:pt x="0" y="1524"/>
                </a:moveTo>
                <a:lnTo>
                  <a:pt x="638175" y="0"/>
                </a:lnTo>
              </a:path>
            </a:pathLst>
          </a:custGeom>
          <a:ln w="28575">
            <a:solidFill>
              <a:srgbClr val="00000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863339" y="4869179"/>
              <a:ext cx="6266180" cy="1107440"/>
            </a:xfrm>
            <a:custGeom>
              <a:avLst/>
              <a:gdLst/>
              <a:ahLst/>
              <a:cxnLst/>
              <a:rect l="l" t="t" r="r" b="b"/>
              <a:pathLst>
                <a:path w="6266180" h="1107439">
                  <a:moveTo>
                    <a:pt x="6266179" y="0"/>
                  </a:moveTo>
                  <a:lnTo>
                    <a:pt x="0" y="0"/>
                  </a:lnTo>
                  <a:lnTo>
                    <a:pt x="0" y="1107440"/>
                  </a:lnTo>
                  <a:lnTo>
                    <a:pt x="6266179" y="1107440"/>
                  </a:lnTo>
                  <a:lnTo>
                    <a:pt x="626617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943350" y="4878387"/>
            <a:ext cx="5631180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Calibri"/>
                <a:cs typeface="Calibri"/>
              </a:rPr>
              <a:t>Masing-masing </a:t>
            </a:r>
            <a:r>
              <a:rPr sz="3200" spc="-10" dirty="0">
                <a:latin typeface="Calibri"/>
                <a:cs typeface="Calibri"/>
              </a:rPr>
              <a:t>arsip/file </a:t>
            </a:r>
            <a:r>
              <a:rPr sz="3200" spc="-15" dirty="0">
                <a:latin typeface="Calibri"/>
                <a:cs typeface="Calibri"/>
              </a:rPr>
              <a:t>dibuka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di </a:t>
            </a:r>
            <a:r>
              <a:rPr sz="3200" i="1" spc="-5" dirty="0">
                <a:latin typeface="Calibri"/>
                <a:cs typeface="Calibri"/>
              </a:rPr>
              <a:t>rename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368800" y="2133600"/>
            <a:ext cx="4104640" cy="297180"/>
          </a:xfrm>
          <a:custGeom>
            <a:avLst/>
            <a:gdLst/>
            <a:ahLst/>
            <a:cxnLst/>
            <a:rect l="l" t="t" r="r" b="b"/>
            <a:pathLst>
              <a:path w="4104640" h="297180">
                <a:moveTo>
                  <a:pt x="2303779" y="47878"/>
                </a:moveTo>
                <a:lnTo>
                  <a:pt x="2307546" y="29253"/>
                </a:lnTo>
                <a:lnTo>
                  <a:pt x="2317813" y="14033"/>
                </a:lnTo>
                <a:lnTo>
                  <a:pt x="2333033" y="3766"/>
                </a:lnTo>
                <a:lnTo>
                  <a:pt x="2351658" y="0"/>
                </a:lnTo>
                <a:lnTo>
                  <a:pt x="4056760" y="0"/>
                </a:lnTo>
                <a:lnTo>
                  <a:pt x="4075386" y="3766"/>
                </a:lnTo>
                <a:lnTo>
                  <a:pt x="4090606" y="14033"/>
                </a:lnTo>
                <a:lnTo>
                  <a:pt x="4100873" y="29253"/>
                </a:lnTo>
                <a:lnTo>
                  <a:pt x="4104640" y="47878"/>
                </a:lnTo>
                <a:lnTo>
                  <a:pt x="4104640" y="239140"/>
                </a:lnTo>
                <a:lnTo>
                  <a:pt x="4100873" y="257766"/>
                </a:lnTo>
                <a:lnTo>
                  <a:pt x="4090606" y="272986"/>
                </a:lnTo>
                <a:lnTo>
                  <a:pt x="4075386" y="283253"/>
                </a:lnTo>
                <a:lnTo>
                  <a:pt x="4056760" y="287020"/>
                </a:lnTo>
                <a:lnTo>
                  <a:pt x="2351658" y="287020"/>
                </a:lnTo>
                <a:lnTo>
                  <a:pt x="2333033" y="283253"/>
                </a:lnTo>
                <a:lnTo>
                  <a:pt x="2317813" y="272986"/>
                </a:lnTo>
                <a:lnTo>
                  <a:pt x="2307546" y="257766"/>
                </a:lnTo>
                <a:lnTo>
                  <a:pt x="2303779" y="239140"/>
                </a:lnTo>
                <a:lnTo>
                  <a:pt x="2303779" y="47878"/>
                </a:lnTo>
                <a:close/>
              </a:path>
              <a:path w="4104640" h="297180">
                <a:moveTo>
                  <a:pt x="0" y="55879"/>
                </a:moveTo>
                <a:lnTo>
                  <a:pt x="3790" y="37087"/>
                </a:lnTo>
                <a:lnTo>
                  <a:pt x="14128" y="21748"/>
                </a:lnTo>
                <a:lnTo>
                  <a:pt x="29467" y="11410"/>
                </a:lnTo>
                <a:lnTo>
                  <a:pt x="48260" y="7620"/>
                </a:lnTo>
                <a:lnTo>
                  <a:pt x="1750060" y="7620"/>
                </a:lnTo>
                <a:lnTo>
                  <a:pt x="1768852" y="11410"/>
                </a:lnTo>
                <a:lnTo>
                  <a:pt x="1784191" y="21748"/>
                </a:lnTo>
                <a:lnTo>
                  <a:pt x="1794529" y="37087"/>
                </a:lnTo>
                <a:lnTo>
                  <a:pt x="1798320" y="55879"/>
                </a:lnTo>
                <a:lnTo>
                  <a:pt x="1798320" y="248920"/>
                </a:lnTo>
                <a:lnTo>
                  <a:pt x="1794529" y="267712"/>
                </a:lnTo>
                <a:lnTo>
                  <a:pt x="1784191" y="283051"/>
                </a:lnTo>
                <a:lnTo>
                  <a:pt x="1768852" y="293389"/>
                </a:lnTo>
                <a:lnTo>
                  <a:pt x="1750060" y="297179"/>
                </a:lnTo>
                <a:lnTo>
                  <a:pt x="48260" y="297179"/>
                </a:lnTo>
                <a:lnTo>
                  <a:pt x="29467" y="293389"/>
                </a:lnTo>
                <a:lnTo>
                  <a:pt x="14128" y="283051"/>
                </a:lnTo>
                <a:lnTo>
                  <a:pt x="3790" y="267712"/>
                </a:lnTo>
                <a:lnTo>
                  <a:pt x="0" y="248920"/>
                </a:lnTo>
                <a:lnTo>
                  <a:pt x="0" y="55879"/>
                </a:lnTo>
                <a:close/>
              </a:path>
            </a:pathLst>
          </a:custGeom>
          <a:ln w="254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144145"/>
            <a:ext cx="1025652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Buka </a:t>
            </a:r>
            <a:r>
              <a:rPr sz="3600" spc="-5" dirty="0"/>
              <a:t>file </a:t>
            </a:r>
            <a:r>
              <a:rPr sz="3600" dirty="0"/>
              <a:t>dan </a:t>
            </a:r>
            <a:r>
              <a:rPr sz="3600" spc="-15" dirty="0"/>
              <a:t>baca </a:t>
            </a:r>
            <a:r>
              <a:rPr sz="3600" spc="-5" dirty="0"/>
              <a:t>seluruh </a:t>
            </a:r>
            <a:r>
              <a:rPr sz="3600" spc="-10" dirty="0"/>
              <a:t>isi </a:t>
            </a:r>
            <a:r>
              <a:rPr sz="3600" spc="-5" dirty="0"/>
              <a:t>dokumen, </a:t>
            </a:r>
            <a:r>
              <a:rPr sz="3600" spc="-20" dirty="0"/>
              <a:t>tentukan </a:t>
            </a:r>
            <a:r>
              <a:rPr sz="3600" dirty="0"/>
              <a:t>nama </a:t>
            </a:r>
            <a:r>
              <a:rPr sz="3600" spc="-800" dirty="0"/>
              <a:t> </a:t>
            </a:r>
            <a:r>
              <a:rPr sz="3600" spc="-25" dirty="0"/>
              <a:t>kegiatan</a:t>
            </a:r>
            <a:r>
              <a:rPr sz="3600" spc="-30" dirty="0"/>
              <a:t> </a:t>
            </a:r>
            <a:r>
              <a:rPr sz="3600" spc="-5" dirty="0"/>
              <a:t>dari</a:t>
            </a:r>
            <a:r>
              <a:rPr sz="3600" spc="-10" dirty="0"/>
              <a:t> dokumen</a:t>
            </a:r>
            <a:endParaRPr sz="3600"/>
          </a:p>
        </p:txBody>
      </p:sp>
      <p:grpSp>
        <p:nvGrpSpPr>
          <p:cNvPr id="3" name="object 3"/>
          <p:cNvGrpSpPr/>
          <p:nvPr/>
        </p:nvGrpSpPr>
        <p:grpSpPr>
          <a:xfrm>
            <a:off x="0" y="1341119"/>
            <a:ext cx="12192000" cy="5113020"/>
            <a:chOff x="0" y="1341119"/>
            <a:chExt cx="12192000" cy="51130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341119"/>
              <a:ext cx="12191999" cy="511302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397500" y="4338319"/>
              <a:ext cx="2045335" cy="149860"/>
            </a:xfrm>
            <a:custGeom>
              <a:avLst/>
              <a:gdLst/>
              <a:ahLst/>
              <a:cxnLst/>
              <a:rect l="l" t="t" r="r" b="b"/>
              <a:pathLst>
                <a:path w="2045334" h="149860">
                  <a:moveTo>
                    <a:pt x="459739" y="0"/>
                  </a:moveTo>
                  <a:lnTo>
                    <a:pt x="2043938" y="0"/>
                  </a:lnTo>
                </a:path>
                <a:path w="2045334" h="149860">
                  <a:moveTo>
                    <a:pt x="0" y="76199"/>
                  </a:moveTo>
                  <a:lnTo>
                    <a:pt x="2045080" y="76199"/>
                  </a:lnTo>
                </a:path>
                <a:path w="2045334" h="149860">
                  <a:moveTo>
                    <a:pt x="0" y="149859"/>
                  </a:moveTo>
                  <a:lnTo>
                    <a:pt x="1131824" y="149859"/>
                  </a:lnTo>
                </a:path>
              </a:pathLst>
            </a:custGeom>
            <a:ln w="95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437515"/>
            <a:ext cx="100158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Beri</a:t>
            </a:r>
            <a:r>
              <a:rPr sz="3600" spc="-20" dirty="0"/>
              <a:t> </a:t>
            </a:r>
            <a:r>
              <a:rPr sz="3600" spc="-5" dirty="0"/>
              <a:t>nama </a:t>
            </a:r>
            <a:r>
              <a:rPr sz="3600" spc="-10" dirty="0"/>
              <a:t>dokumen</a:t>
            </a:r>
            <a:r>
              <a:rPr sz="3600" spc="-30" dirty="0"/>
              <a:t> </a:t>
            </a:r>
            <a:r>
              <a:rPr sz="3600" spc="-25" dirty="0"/>
              <a:t>atau</a:t>
            </a:r>
            <a:r>
              <a:rPr sz="3600" spc="-10" dirty="0"/>
              <a:t> </a:t>
            </a:r>
            <a:r>
              <a:rPr sz="3600" spc="-40" dirty="0"/>
              <a:t>catat</a:t>
            </a:r>
            <a:r>
              <a:rPr sz="3600" spc="35" dirty="0"/>
              <a:t> </a:t>
            </a:r>
            <a:r>
              <a:rPr sz="3600" spc="-5" dirty="0"/>
              <a:t>dalam</a:t>
            </a:r>
            <a:r>
              <a:rPr sz="3600" spc="-10" dirty="0"/>
              <a:t> </a:t>
            </a:r>
            <a:r>
              <a:rPr sz="3600" spc="-15" dirty="0"/>
              <a:t>daftar</a:t>
            </a:r>
            <a:r>
              <a:rPr sz="3600" spc="-5" dirty="0"/>
              <a:t> </a:t>
            </a:r>
            <a:r>
              <a:rPr sz="3600" spc="-10" dirty="0"/>
              <a:t>isi</a:t>
            </a:r>
            <a:r>
              <a:rPr sz="3600" spc="15" dirty="0"/>
              <a:t> </a:t>
            </a:r>
            <a:r>
              <a:rPr sz="3600" spc="-10" dirty="0"/>
              <a:t>berkas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417319"/>
            <a:ext cx="12191999" cy="489204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90500" y="2710179"/>
            <a:ext cx="4297680" cy="14376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207010" rIns="0" bIns="0" rtlCol="0">
            <a:spAutoFit/>
          </a:bodyPr>
          <a:lstStyle/>
          <a:p>
            <a:pPr marL="1256665" marR="356235" indent="-894715">
              <a:lnSpc>
                <a:spcPct val="100000"/>
              </a:lnSpc>
              <a:spcBef>
                <a:spcPts val="1630"/>
              </a:spcBef>
            </a:pPr>
            <a:r>
              <a:rPr sz="3200" spc="-5" dirty="0">
                <a:latin typeface="Calibri"/>
                <a:cs typeface="Calibri"/>
              </a:rPr>
              <a:t>Diberi nama </a:t>
            </a:r>
            <a:r>
              <a:rPr sz="3200" dirty="0">
                <a:latin typeface="Calibri"/>
                <a:cs typeface="Calibri"/>
              </a:rPr>
              <a:t>sesuai isi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surat/arsip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190817"/>
            <a:ext cx="10119360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spc="-15" dirty="0"/>
              <a:t>Buka </a:t>
            </a:r>
            <a:r>
              <a:rPr sz="4000" spc="-5" dirty="0"/>
              <a:t>file dan </a:t>
            </a:r>
            <a:r>
              <a:rPr sz="4000" spc="-10" dirty="0"/>
              <a:t>baca </a:t>
            </a:r>
            <a:r>
              <a:rPr sz="4000" spc="-5" dirty="0"/>
              <a:t>seluruh </a:t>
            </a:r>
            <a:r>
              <a:rPr sz="4000" dirty="0"/>
              <a:t>isi </a:t>
            </a:r>
            <a:r>
              <a:rPr sz="4000" spc="-10" dirty="0"/>
              <a:t>dokumen, </a:t>
            </a:r>
            <a:r>
              <a:rPr sz="4000" spc="-20" dirty="0"/>
              <a:t>tentukan </a:t>
            </a:r>
            <a:r>
              <a:rPr sz="4000" spc="-890" dirty="0"/>
              <a:t> </a:t>
            </a:r>
            <a:r>
              <a:rPr sz="4000" dirty="0"/>
              <a:t>nama</a:t>
            </a:r>
            <a:r>
              <a:rPr sz="4000" spc="-25" dirty="0"/>
              <a:t> kegiatan</a:t>
            </a:r>
            <a:r>
              <a:rPr sz="4000" spc="-45" dirty="0"/>
              <a:t> </a:t>
            </a:r>
            <a:r>
              <a:rPr sz="4000" dirty="0"/>
              <a:t>dari</a:t>
            </a:r>
            <a:r>
              <a:rPr sz="4000" spc="-25" dirty="0"/>
              <a:t> </a:t>
            </a:r>
            <a:r>
              <a:rPr sz="4000" spc="-15" dirty="0"/>
              <a:t>dokumen</a:t>
            </a:r>
            <a:endParaRPr sz="4000"/>
          </a:p>
        </p:txBody>
      </p:sp>
      <p:grpSp>
        <p:nvGrpSpPr>
          <p:cNvPr id="3" name="object 3"/>
          <p:cNvGrpSpPr/>
          <p:nvPr/>
        </p:nvGrpSpPr>
        <p:grpSpPr>
          <a:xfrm>
            <a:off x="0" y="1706878"/>
            <a:ext cx="12192000" cy="5034280"/>
            <a:chOff x="0" y="1706878"/>
            <a:chExt cx="12192000" cy="50342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706878"/>
              <a:ext cx="12191999" cy="503428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461000" y="3655060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>
                  <a:moveTo>
                    <a:pt x="0" y="0"/>
                  </a:moveTo>
                  <a:lnTo>
                    <a:pt x="1512189" y="0"/>
                  </a:lnTo>
                </a:path>
              </a:pathLst>
            </a:custGeom>
            <a:ln w="95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190817"/>
            <a:ext cx="9645015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Beri </a:t>
            </a:r>
            <a:r>
              <a:rPr sz="4000" spc="-5" dirty="0"/>
              <a:t>nama </a:t>
            </a:r>
            <a:r>
              <a:rPr sz="4000" spc="-15" dirty="0"/>
              <a:t>dokumen </a:t>
            </a:r>
            <a:r>
              <a:rPr sz="4000" spc="-20" dirty="0"/>
              <a:t>atau </a:t>
            </a:r>
            <a:r>
              <a:rPr sz="4000" spc="-30" dirty="0"/>
              <a:t>catat </a:t>
            </a:r>
            <a:r>
              <a:rPr sz="4000" spc="-5" dirty="0"/>
              <a:t>dalam </a:t>
            </a:r>
            <a:r>
              <a:rPr sz="4000" spc="-15" dirty="0"/>
              <a:t>daftar </a:t>
            </a:r>
            <a:r>
              <a:rPr sz="4000" dirty="0"/>
              <a:t>isi </a:t>
            </a:r>
            <a:r>
              <a:rPr sz="4000" spc="-890" dirty="0"/>
              <a:t> </a:t>
            </a:r>
            <a:r>
              <a:rPr sz="4000" spc="-10" dirty="0"/>
              <a:t>berkas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706878"/>
            <a:ext cx="12191999" cy="503427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35279" y="3820159"/>
            <a:ext cx="3601720" cy="11201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48894" rIns="0" bIns="0" rtlCol="0">
            <a:spAutoFit/>
          </a:bodyPr>
          <a:lstStyle/>
          <a:p>
            <a:pPr marL="686435" marR="226060" indent="-454659">
              <a:lnSpc>
                <a:spcPct val="100000"/>
              </a:lnSpc>
              <a:spcBef>
                <a:spcPts val="384"/>
              </a:spcBef>
            </a:pPr>
            <a:r>
              <a:rPr sz="3200" spc="-5" dirty="0">
                <a:latin typeface="Calibri"/>
                <a:cs typeface="Calibri"/>
              </a:rPr>
              <a:t>Diberi nama </a:t>
            </a:r>
            <a:r>
              <a:rPr sz="3200" dirty="0">
                <a:latin typeface="Calibri"/>
                <a:cs typeface="Calibri"/>
              </a:rPr>
              <a:t>sesuai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isi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surat/arsip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190817"/>
            <a:ext cx="10119360" cy="1245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4000" spc="-15" dirty="0"/>
              <a:t>Buka </a:t>
            </a:r>
            <a:r>
              <a:rPr sz="4000" spc="-5" dirty="0"/>
              <a:t>file dan </a:t>
            </a:r>
            <a:r>
              <a:rPr sz="4000" spc="-10" dirty="0"/>
              <a:t>baca </a:t>
            </a:r>
            <a:r>
              <a:rPr sz="4000" spc="-5" dirty="0"/>
              <a:t>seluruh </a:t>
            </a:r>
            <a:r>
              <a:rPr sz="4000" dirty="0"/>
              <a:t>isi </a:t>
            </a:r>
            <a:r>
              <a:rPr sz="4000" spc="-10" dirty="0"/>
              <a:t>dokumen, </a:t>
            </a:r>
            <a:r>
              <a:rPr sz="4000" spc="-20" dirty="0"/>
              <a:t>tentukan </a:t>
            </a:r>
            <a:r>
              <a:rPr sz="4000" spc="-890" dirty="0"/>
              <a:t> </a:t>
            </a:r>
            <a:r>
              <a:rPr sz="4000" dirty="0"/>
              <a:t>nama</a:t>
            </a:r>
            <a:r>
              <a:rPr sz="4000" spc="-25" dirty="0"/>
              <a:t> kegiatan</a:t>
            </a:r>
            <a:r>
              <a:rPr sz="4000" spc="-45" dirty="0"/>
              <a:t> </a:t>
            </a:r>
            <a:r>
              <a:rPr sz="4000" dirty="0"/>
              <a:t>dari</a:t>
            </a:r>
            <a:r>
              <a:rPr sz="4000" spc="-25" dirty="0"/>
              <a:t> </a:t>
            </a:r>
            <a:r>
              <a:rPr sz="4000" spc="-15" dirty="0"/>
              <a:t>dokumen</a:t>
            </a:r>
            <a:endParaRPr sz="4000"/>
          </a:p>
        </p:txBody>
      </p:sp>
      <p:grpSp>
        <p:nvGrpSpPr>
          <p:cNvPr id="3" name="object 3"/>
          <p:cNvGrpSpPr/>
          <p:nvPr/>
        </p:nvGrpSpPr>
        <p:grpSpPr>
          <a:xfrm>
            <a:off x="0" y="1706878"/>
            <a:ext cx="12192000" cy="5034280"/>
            <a:chOff x="0" y="1706878"/>
            <a:chExt cx="12192000" cy="503428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706878"/>
              <a:ext cx="12191999" cy="503427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087619" y="2824480"/>
              <a:ext cx="1512570" cy="0"/>
            </a:xfrm>
            <a:custGeom>
              <a:avLst/>
              <a:gdLst/>
              <a:ahLst/>
              <a:cxnLst/>
              <a:rect l="l" t="t" r="r" b="b"/>
              <a:pathLst>
                <a:path w="1512570">
                  <a:moveTo>
                    <a:pt x="0" y="0"/>
                  </a:moveTo>
                  <a:lnTo>
                    <a:pt x="1512188" y="0"/>
                  </a:lnTo>
                </a:path>
              </a:pathLst>
            </a:custGeom>
            <a:ln w="95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340" y="528637"/>
            <a:ext cx="1001585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Beri</a:t>
            </a:r>
            <a:r>
              <a:rPr sz="3600" spc="-20" dirty="0"/>
              <a:t> </a:t>
            </a:r>
            <a:r>
              <a:rPr sz="3600" spc="-5" dirty="0"/>
              <a:t>nama</a:t>
            </a:r>
            <a:r>
              <a:rPr sz="3600" spc="-10" dirty="0"/>
              <a:t> dokumen</a:t>
            </a:r>
            <a:r>
              <a:rPr sz="3600" spc="-35" dirty="0"/>
              <a:t> </a:t>
            </a:r>
            <a:r>
              <a:rPr sz="3600" spc="-25" dirty="0"/>
              <a:t>atau</a:t>
            </a:r>
            <a:r>
              <a:rPr sz="3600" spc="-10" dirty="0"/>
              <a:t> </a:t>
            </a:r>
            <a:r>
              <a:rPr sz="3600" spc="-40" dirty="0"/>
              <a:t>catat</a:t>
            </a:r>
            <a:r>
              <a:rPr sz="3600" spc="40" dirty="0"/>
              <a:t> </a:t>
            </a:r>
            <a:r>
              <a:rPr sz="3600" spc="-5" dirty="0"/>
              <a:t>dalam </a:t>
            </a:r>
            <a:r>
              <a:rPr sz="3600" spc="-15" dirty="0"/>
              <a:t>daftar</a:t>
            </a:r>
            <a:r>
              <a:rPr sz="3600" spc="-5" dirty="0"/>
              <a:t> </a:t>
            </a:r>
            <a:r>
              <a:rPr sz="3600" spc="-10" dirty="0"/>
              <a:t>isi</a:t>
            </a:r>
            <a:r>
              <a:rPr sz="3600" spc="15" dirty="0"/>
              <a:t> </a:t>
            </a:r>
            <a:r>
              <a:rPr sz="3600" spc="-10" dirty="0"/>
              <a:t>berkas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922778"/>
            <a:ext cx="12191999" cy="481837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35279" y="3820159"/>
            <a:ext cx="3601720" cy="11201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48894" rIns="0" bIns="0" rtlCol="0">
            <a:spAutoFit/>
          </a:bodyPr>
          <a:lstStyle/>
          <a:p>
            <a:pPr marL="686435" marR="226060" indent="-454659">
              <a:lnSpc>
                <a:spcPct val="100000"/>
              </a:lnSpc>
              <a:spcBef>
                <a:spcPts val="384"/>
              </a:spcBef>
            </a:pPr>
            <a:r>
              <a:rPr sz="3200" spc="-5" dirty="0">
                <a:latin typeface="Calibri"/>
                <a:cs typeface="Calibri"/>
              </a:rPr>
              <a:t>Diberi nama </a:t>
            </a:r>
            <a:r>
              <a:rPr sz="3200" dirty="0">
                <a:latin typeface="Calibri"/>
                <a:cs typeface="Calibri"/>
              </a:rPr>
              <a:t>sesuai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isi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surat/arsip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31579" y="843280"/>
              <a:ext cx="2903220" cy="393700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079239" y="5085079"/>
              <a:ext cx="6266180" cy="1440180"/>
            </a:xfrm>
            <a:custGeom>
              <a:avLst/>
              <a:gdLst/>
              <a:ahLst/>
              <a:cxnLst/>
              <a:rect l="l" t="t" r="r" b="b"/>
              <a:pathLst>
                <a:path w="6266180" h="1440179">
                  <a:moveTo>
                    <a:pt x="6266179" y="0"/>
                  </a:moveTo>
                  <a:lnTo>
                    <a:pt x="0" y="0"/>
                  </a:lnTo>
                  <a:lnTo>
                    <a:pt x="0" y="1440180"/>
                  </a:lnTo>
                  <a:lnTo>
                    <a:pt x="6266179" y="1440180"/>
                  </a:lnTo>
                  <a:lnTo>
                    <a:pt x="626617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159250" y="5225796"/>
            <a:ext cx="582041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Memeriksa </a:t>
            </a:r>
            <a:r>
              <a:rPr sz="2400" spc="-10" dirty="0">
                <a:latin typeface="Calibri"/>
                <a:cs typeface="Calibri"/>
              </a:rPr>
              <a:t>dan </a:t>
            </a:r>
            <a:r>
              <a:rPr sz="2400" dirty="0">
                <a:latin typeface="Calibri"/>
                <a:cs typeface="Calibri"/>
              </a:rPr>
              <a:t>Memilah </a:t>
            </a:r>
            <a:r>
              <a:rPr sz="2400" spc="-10" dirty="0">
                <a:latin typeface="Calibri"/>
                <a:cs typeface="Calibri"/>
              </a:rPr>
              <a:t>arsip </a:t>
            </a:r>
            <a:r>
              <a:rPr sz="2400" spc="-5" dirty="0">
                <a:latin typeface="Calibri"/>
                <a:cs typeface="Calibri"/>
              </a:rPr>
              <a:t>sesuai </a:t>
            </a:r>
            <a:r>
              <a:rPr sz="2400" spc="-20" dirty="0">
                <a:latin typeface="Calibri"/>
                <a:cs typeface="Calibri"/>
              </a:rPr>
              <a:t>konteks 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kegiatannya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yang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memiliki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hubungan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informasi </a:t>
            </a:r>
            <a:r>
              <a:rPr sz="2400" spc="-52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atau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kesamaan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masalah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685799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4511039" y="5085079"/>
              <a:ext cx="7091680" cy="1026160"/>
            </a:xfrm>
            <a:custGeom>
              <a:avLst/>
              <a:gdLst/>
              <a:ahLst/>
              <a:cxnLst/>
              <a:rect l="l" t="t" r="r" b="b"/>
              <a:pathLst>
                <a:path w="7091680" h="1026160">
                  <a:moveTo>
                    <a:pt x="7091679" y="0"/>
                  </a:moveTo>
                  <a:lnTo>
                    <a:pt x="0" y="0"/>
                  </a:lnTo>
                  <a:lnTo>
                    <a:pt x="0" y="1026160"/>
                  </a:lnTo>
                  <a:lnTo>
                    <a:pt x="7091679" y="1026160"/>
                  </a:lnTo>
                  <a:lnTo>
                    <a:pt x="7091679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4591303" y="5114925"/>
            <a:ext cx="693547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marR="5080" indent="-457834">
              <a:lnSpc>
                <a:spcPct val="100000"/>
              </a:lnSpc>
              <a:spcBef>
                <a:spcPts val="100"/>
              </a:spcBef>
              <a:buFont typeface="Calibri"/>
              <a:buAutoNum type="arabicPeriod"/>
              <a:tabLst>
                <a:tab pos="469900" algn="l"/>
                <a:tab pos="470534" algn="l"/>
              </a:tabLst>
            </a:pPr>
            <a:r>
              <a:rPr sz="2000" spc="-10" dirty="0">
                <a:latin typeface="Calibri"/>
                <a:cs typeface="Calibri"/>
              </a:rPr>
              <a:t>Buat</a:t>
            </a:r>
            <a:r>
              <a:rPr sz="2000" spc="3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folder</a:t>
            </a:r>
            <a:r>
              <a:rPr sz="2000" spc="2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dan</a:t>
            </a:r>
            <a:r>
              <a:rPr sz="2000" spc="30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kumpulkan</a:t>
            </a:r>
            <a:r>
              <a:rPr sz="2000" spc="32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arsip</a:t>
            </a:r>
            <a:r>
              <a:rPr sz="2000" spc="3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sesuai</a:t>
            </a:r>
            <a:r>
              <a:rPr sz="2000" spc="31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konteks</a:t>
            </a:r>
            <a:r>
              <a:rPr sz="2000" spc="30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kegiatannya </a:t>
            </a:r>
            <a:r>
              <a:rPr sz="2000" spc="-434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yang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memiliki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hubungan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informasi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atau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kesamaan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masalah</a:t>
            </a:r>
            <a:endParaRPr sz="2000">
              <a:latin typeface="Calibri"/>
              <a:cs typeface="Calibri"/>
            </a:endParaRPr>
          </a:p>
          <a:p>
            <a:pPr marL="469900" indent="-457834">
              <a:lnSpc>
                <a:spcPct val="100000"/>
              </a:lnSpc>
              <a:buAutoNum type="arabicPeriod"/>
              <a:tabLst>
                <a:tab pos="469900" algn="l"/>
                <a:tab pos="470534" algn="l"/>
              </a:tabLst>
            </a:pPr>
            <a:r>
              <a:rPr sz="2000" spc="-30" dirty="0">
                <a:latin typeface="Calibri"/>
                <a:cs typeface="Calibri"/>
              </a:rPr>
              <a:t>Tentukan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kode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klasifikasi</a:t>
            </a:r>
            <a:r>
              <a:rPr sz="2000" spc="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masing-masing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folder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001071" y="3980751"/>
            <a:ext cx="5751830" cy="252729"/>
            <a:chOff x="4001071" y="3980751"/>
            <a:chExt cx="5751830" cy="252729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10660" y="3990340"/>
              <a:ext cx="5732780" cy="23368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4005834" y="3985514"/>
              <a:ext cx="5742305" cy="243204"/>
            </a:xfrm>
            <a:custGeom>
              <a:avLst/>
              <a:gdLst/>
              <a:ahLst/>
              <a:cxnLst/>
              <a:rect l="l" t="t" r="r" b="b"/>
              <a:pathLst>
                <a:path w="5742305" h="243204">
                  <a:moveTo>
                    <a:pt x="0" y="243205"/>
                  </a:moveTo>
                  <a:lnTo>
                    <a:pt x="5742304" y="243205"/>
                  </a:lnTo>
                  <a:lnTo>
                    <a:pt x="5742304" y="0"/>
                  </a:lnTo>
                  <a:lnTo>
                    <a:pt x="0" y="0"/>
                  </a:lnTo>
                  <a:lnTo>
                    <a:pt x="0" y="243205"/>
                  </a:lnTo>
                  <a:close/>
                </a:path>
              </a:pathLst>
            </a:custGeom>
            <a:ln w="952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0194" y="309562"/>
            <a:ext cx="460565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dirty="0"/>
              <a:t>Hasil</a:t>
            </a:r>
            <a:r>
              <a:rPr sz="3200" spc="-40" dirty="0"/>
              <a:t> </a:t>
            </a:r>
            <a:r>
              <a:rPr sz="3200" spc="-15" dirty="0"/>
              <a:t>Kerja</a:t>
            </a:r>
            <a:r>
              <a:rPr sz="3200" spc="-20" dirty="0"/>
              <a:t> </a:t>
            </a:r>
            <a:r>
              <a:rPr sz="3200" spc="-10" dirty="0"/>
              <a:t>Penciptaan</a:t>
            </a:r>
            <a:r>
              <a:rPr sz="3200" spc="-50" dirty="0"/>
              <a:t> </a:t>
            </a:r>
            <a:r>
              <a:rPr sz="3200" spc="-10" dirty="0"/>
              <a:t>Arsip</a:t>
            </a:r>
            <a:endParaRPr sz="32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3419" y="1710659"/>
            <a:ext cx="8335634" cy="3455721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8023859" cy="422148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HM.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Hubungan</a:t>
            </a:r>
            <a:r>
              <a:rPr sz="3200" spc="2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Masyarakat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kegiatan </a:t>
            </a:r>
            <a:r>
              <a:rPr sz="3200" spc="-15" dirty="0">
                <a:latin typeface="Calibri"/>
                <a:cs typeface="Calibri"/>
              </a:rPr>
              <a:t>penerangan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 </a:t>
            </a:r>
            <a:r>
              <a:rPr sz="3200" spc="-10" dirty="0">
                <a:latin typeface="Calibri"/>
                <a:cs typeface="Calibri"/>
              </a:rPr>
              <a:t>publikasi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kepada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publik,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dengar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pendapat, </a:t>
            </a:r>
            <a:r>
              <a:rPr sz="3200" spc="-15" dirty="0">
                <a:latin typeface="Calibri"/>
                <a:cs typeface="Calibri"/>
              </a:rPr>
              <a:t>hubungan</a:t>
            </a:r>
            <a:r>
              <a:rPr sz="3200" spc="5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antar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lembaga, </a:t>
            </a:r>
            <a:r>
              <a:rPr sz="3200" dirty="0">
                <a:latin typeface="Calibri"/>
                <a:cs typeface="Calibri"/>
              </a:rPr>
              <a:t>perusahaan, </a:t>
            </a:r>
            <a:r>
              <a:rPr sz="3200" spc="-5" dirty="0">
                <a:latin typeface="Calibri"/>
                <a:cs typeface="Calibri"/>
              </a:rPr>
              <a:t>ormas, </a:t>
            </a:r>
            <a:r>
              <a:rPr sz="3200" spc="-25" dirty="0">
                <a:latin typeface="Calibri"/>
                <a:cs typeface="Calibri"/>
              </a:rPr>
              <a:t>PT/Sekolah, </a:t>
            </a:r>
            <a:r>
              <a:rPr sz="3200" spc="-15" dirty="0">
                <a:latin typeface="Calibri"/>
                <a:cs typeface="Calibri"/>
              </a:rPr>
              <a:t>forum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kehumasan, </a:t>
            </a:r>
            <a:r>
              <a:rPr sz="3200" spc="-25" dirty="0">
                <a:latin typeface="Calibri"/>
                <a:cs typeface="Calibri"/>
              </a:rPr>
              <a:t>keprotokolan, </a:t>
            </a:r>
            <a:r>
              <a:rPr sz="3200" spc="-10" dirty="0">
                <a:latin typeface="Calibri"/>
                <a:cs typeface="Calibri"/>
              </a:rPr>
              <a:t>dokumentasi </a:t>
            </a:r>
            <a:r>
              <a:rPr sz="3200" spc="-5" dirty="0">
                <a:latin typeface="Calibri"/>
                <a:cs typeface="Calibri"/>
              </a:rPr>
              <a:t>dan 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penerbitan,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tanda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kenang-kenangan,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ucapan, 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pengelolaan</a:t>
            </a:r>
            <a:r>
              <a:rPr sz="3200" spc="-10" dirty="0">
                <a:latin typeface="Calibri"/>
                <a:cs typeface="Calibri"/>
              </a:rPr>
              <a:t> website,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layanan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kehumasan,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901940" cy="324548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HK.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Hukum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program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legislasi,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produk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hukum, </a:t>
            </a:r>
            <a:r>
              <a:rPr sz="3200" spc="-10" dirty="0">
                <a:latin typeface="Calibri"/>
                <a:cs typeface="Calibri"/>
              </a:rPr>
              <a:t> dokumentasi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produk</a:t>
            </a:r>
            <a:r>
              <a:rPr sz="3200" spc="3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hukum,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telaah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hukum, </a:t>
            </a:r>
            <a:r>
              <a:rPr sz="3200" spc="-5" dirty="0">
                <a:latin typeface="Calibri"/>
                <a:cs typeface="Calibri"/>
              </a:rPr>
              <a:t> telaah perjanjian, telaah </a:t>
            </a:r>
            <a:r>
              <a:rPr sz="3200" spc="-10" dirty="0">
                <a:latin typeface="Calibri"/>
                <a:cs typeface="Calibri"/>
              </a:rPr>
              <a:t>akta, </a:t>
            </a:r>
            <a:r>
              <a:rPr sz="3200" dirty="0">
                <a:latin typeface="Calibri"/>
                <a:cs typeface="Calibri"/>
              </a:rPr>
              <a:t>sosialisasi </a:t>
            </a:r>
            <a:r>
              <a:rPr sz="3200" spc="-15" dirty="0">
                <a:latin typeface="Calibri"/>
                <a:cs typeface="Calibri"/>
              </a:rPr>
              <a:t>produk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hukum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12735"/>
            <a:ext cx="7941945" cy="524065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65"/>
              </a:spcBef>
            </a:pPr>
            <a:r>
              <a:rPr sz="3000" spc="-5" dirty="0">
                <a:latin typeface="Calibri"/>
                <a:cs typeface="Calibri"/>
              </a:rPr>
              <a:t>FUNGSI</a:t>
            </a:r>
            <a:r>
              <a:rPr sz="3000" spc="-65" dirty="0">
                <a:latin typeface="Calibri"/>
                <a:cs typeface="Calibri"/>
              </a:rPr>
              <a:t> </a:t>
            </a:r>
            <a:r>
              <a:rPr sz="3000" spc="-60" dirty="0">
                <a:latin typeface="Calibri"/>
                <a:cs typeface="Calibri"/>
              </a:rPr>
              <a:t>FASILITATIF</a:t>
            </a:r>
            <a:endParaRPr sz="30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3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000" dirty="0">
                <a:latin typeface="Calibri"/>
                <a:cs typeface="Calibri"/>
              </a:rPr>
              <a:t>K</a:t>
            </a:r>
            <a:r>
              <a:rPr sz="3000" spc="-390" dirty="0">
                <a:latin typeface="Calibri"/>
                <a:cs typeface="Calibri"/>
              </a:rPr>
              <a:t>P</a:t>
            </a:r>
            <a:r>
              <a:rPr sz="3000" dirty="0">
                <a:latin typeface="Calibri"/>
                <a:cs typeface="Calibri"/>
              </a:rPr>
              <a:t>. </a:t>
            </a:r>
            <a:r>
              <a:rPr sz="3000" spc="-60" dirty="0">
                <a:latin typeface="Calibri"/>
                <a:cs typeface="Calibri"/>
              </a:rPr>
              <a:t>K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10" dirty="0">
                <a:latin typeface="Calibri"/>
                <a:cs typeface="Calibri"/>
              </a:rPr>
              <a:t>p</a:t>
            </a:r>
            <a:r>
              <a:rPr sz="3000" dirty="0">
                <a:latin typeface="Calibri"/>
                <a:cs typeface="Calibri"/>
              </a:rPr>
              <a:t>e</a:t>
            </a:r>
            <a:r>
              <a:rPr sz="3000" spc="-50" dirty="0">
                <a:latin typeface="Calibri"/>
                <a:cs typeface="Calibri"/>
              </a:rPr>
              <a:t>g</a:t>
            </a:r>
            <a:r>
              <a:rPr sz="3000" spc="-20" dirty="0">
                <a:latin typeface="Calibri"/>
                <a:cs typeface="Calibri"/>
              </a:rPr>
              <a:t>a</a:t>
            </a:r>
            <a:r>
              <a:rPr sz="3000" spc="-45" dirty="0">
                <a:latin typeface="Calibri"/>
                <a:cs typeface="Calibri"/>
              </a:rPr>
              <a:t>w</a:t>
            </a:r>
            <a:r>
              <a:rPr sz="3000" dirty="0">
                <a:latin typeface="Calibri"/>
                <a:cs typeface="Calibri"/>
              </a:rPr>
              <a:t>aian</a:t>
            </a:r>
            <a:endParaRPr sz="3000">
              <a:latin typeface="Calibri"/>
              <a:cs typeface="Calibri"/>
            </a:endParaRPr>
          </a:p>
          <a:p>
            <a:pPr marL="12700" marR="5080">
              <a:lnSpc>
                <a:spcPct val="90000"/>
              </a:lnSpc>
              <a:spcBef>
                <a:spcPts val="720"/>
              </a:spcBef>
            </a:pPr>
            <a:r>
              <a:rPr sz="3000" spc="-15" dirty="0">
                <a:latin typeface="Calibri"/>
                <a:cs typeface="Calibri"/>
              </a:rPr>
              <a:t>Persediaan pegawai, </a:t>
            </a:r>
            <a:r>
              <a:rPr sz="3000" spc="-10" dirty="0">
                <a:latin typeface="Calibri"/>
                <a:cs typeface="Calibri"/>
              </a:rPr>
              <a:t>formasi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spc="-10" dirty="0">
                <a:latin typeface="Calibri"/>
                <a:cs typeface="Calibri"/>
              </a:rPr>
              <a:t>pengadaan 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spc="-5" dirty="0">
                <a:latin typeface="Calibri"/>
                <a:cs typeface="Calibri"/>
              </a:rPr>
              <a:t>ujian </a:t>
            </a:r>
            <a:r>
              <a:rPr sz="3000" spc="-25" dirty="0">
                <a:latin typeface="Calibri"/>
                <a:cs typeface="Calibri"/>
              </a:rPr>
              <a:t>kenaikan </a:t>
            </a:r>
            <a:r>
              <a:rPr sz="3000" spc="-10" dirty="0">
                <a:latin typeface="Calibri"/>
                <a:cs typeface="Calibri"/>
              </a:rPr>
              <a:t>pangkat/jabatan, </a:t>
            </a:r>
            <a:r>
              <a:rPr sz="3000" spc="-5" dirty="0">
                <a:latin typeface="Calibri"/>
                <a:cs typeface="Calibri"/>
              </a:rPr>
              <a:t>ujian </a:t>
            </a:r>
            <a:r>
              <a:rPr sz="3000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kompetensi, </a:t>
            </a:r>
            <a:r>
              <a:rPr sz="3000" spc="-5" dirty="0">
                <a:latin typeface="Calibri"/>
                <a:cs typeface="Calibri"/>
              </a:rPr>
              <a:t>mutasi, </a:t>
            </a:r>
            <a:r>
              <a:rPr sz="3000" spc="-15" dirty="0">
                <a:latin typeface="Calibri"/>
                <a:cs typeface="Calibri"/>
              </a:rPr>
              <a:t>pengangkatan </a:t>
            </a:r>
            <a:r>
              <a:rPr sz="3000" spc="-5" dirty="0">
                <a:latin typeface="Calibri"/>
                <a:cs typeface="Calibri"/>
              </a:rPr>
              <a:t>dan </a:t>
            </a:r>
            <a:r>
              <a:rPr sz="300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pemberhentian</a:t>
            </a:r>
            <a:r>
              <a:rPr sz="3000" spc="-6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jabatan,</a:t>
            </a:r>
            <a:r>
              <a:rPr sz="3000" spc="-2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pendelegasian</a:t>
            </a:r>
            <a:r>
              <a:rPr sz="3000" spc="-5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wewenang, </a:t>
            </a:r>
            <a:r>
              <a:rPr sz="3000" spc="-66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pendidikan </a:t>
            </a:r>
            <a:r>
              <a:rPr sz="3000" spc="-5" dirty="0">
                <a:latin typeface="Calibri"/>
                <a:cs typeface="Calibri"/>
              </a:rPr>
              <a:t>dan </a:t>
            </a:r>
            <a:r>
              <a:rPr sz="3000" spc="-10" dirty="0">
                <a:latin typeface="Calibri"/>
                <a:cs typeface="Calibri"/>
              </a:rPr>
              <a:t>pelatihan </a:t>
            </a:r>
            <a:r>
              <a:rPr sz="3000" spc="-15" dirty="0">
                <a:latin typeface="Calibri"/>
                <a:cs typeface="Calibri"/>
              </a:rPr>
              <a:t>pegawai, administrasi 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dirty="0">
                <a:latin typeface="Calibri"/>
                <a:cs typeface="Calibri"/>
              </a:rPr>
              <a:t>cuti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spc="-5" dirty="0">
                <a:latin typeface="Calibri"/>
                <a:cs typeface="Calibri"/>
              </a:rPr>
              <a:t>pembinaan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pembinaan </a:t>
            </a:r>
            <a:r>
              <a:rPr sz="3000" spc="-10" dirty="0">
                <a:latin typeface="Calibri"/>
                <a:cs typeface="Calibri"/>
              </a:rPr>
              <a:t>jabatan </a:t>
            </a:r>
            <a:r>
              <a:rPr sz="3000" spc="-5" dirty="0">
                <a:latin typeface="Calibri"/>
                <a:cs typeface="Calibri"/>
              </a:rPr>
              <a:t>fungsional, </a:t>
            </a:r>
            <a:r>
              <a:rPr sz="3000" spc="-15" dirty="0">
                <a:latin typeface="Calibri"/>
                <a:cs typeface="Calibri"/>
              </a:rPr>
              <a:t>kesejahteraan, 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pemberhentian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spc="-5" dirty="0">
                <a:latin typeface="Calibri"/>
                <a:cs typeface="Calibri"/>
              </a:rPr>
              <a:t>pemberhentian dan </a:t>
            </a:r>
            <a:r>
              <a:rPr sz="300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penetapan </a:t>
            </a:r>
            <a:r>
              <a:rPr sz="3000" spc="-5" dirty="0">
                <a:latin typeface="Calibri"/>
                <a:cs typeface="Calibri"/>
              </a:rPr>
              <a:t>pensiun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spc="-10" dirty="0">
                <a:latin typeface="Calibri"/>
                <a:cs typeface="Calibri"/>
              </a:rPr>
              <a:t>perselisihan </a:t>
            </a:r>
            <a:r>
              <a:rPr sz="3000" spc="-15" dirty="0">
                <a:latin typeface="Calibri"/>
                <a:cs typeface="Calibri"/>
              </a:rPr>
              <a:t>pegawai, </a:t>
            </a:r>
            <a:r>
              <a:rPr sz="3000" spc="-10" dirty="0">
                <a:latin typeface="Calibri"/>
                <a:cs typeface="Calibri"/>
              </a:rPr>
              <a:t> organisasi</a:t>
            </a:r>
            <a:r>
              <a:rPr sz="3000" spc="-1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non</a:t>
            </a:r>
            <a:r>
              <a:rPr sz="3000" spc="5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kedinasan,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651750" cy="2757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35" dirty="0">
                <a:latin typeface="Calibri"/>
                <a:cs typeface="Calibri"/>
              </a:rPr>
              <a:t>OT.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Organisasi</a:t>
            </a:r>
            <a:r>
              <a:rPr sz="3200" spc="-5" dirty="0">
                <a:latin typeface="Calibri"/>
                <a:cs typeface="Calibri"/>
              </a:rPr>
              <a:t> dan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80" dirty="0">
                <a:latin typeface="Calibri"/>
                <a:cs typeface="Calibri"/>
              </a:rPr>
              <a:t>Tata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Laksana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 </a:t>
            </a:r>
            <a:r>
              <a:rPr sz="3200" spc="-15" dirty="0">
                <a:latin typeface="Calibri"/>
                <a:cs typeface="Calibri"/>
              </a:rPr>
              <a:t>organisasi, </a:t>
            </a:r>
            <a:r>
              <a:rPr sz="3200" dirty="0">
                <a:latin typeface="Calibri"/>
                <a:cs typeface="Calibri"/>
              </a:rPr>
              <a:t>analisis </a:t>
            </a:r>
            <a:r>
              <a:rPr sz="3200" spc="-10" dirty="0">
                <a:latin typeface="Calibri"/>
                <a:cs typeface="Calibri"/>
              </a:rPr>
              <a:t>jabatan, standar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kompetensi, </a:t>
            </a:r>
            <a:r>
              <a:rPr sz="3200" dirty="0">
                <a:latin typeface="Calibri"/>
                <a:cs typeface="Calibri"/>
              </a:rPr>
              <a:t>analisis </a:t>
            </a:r>
            <a:r>
              <a:rPr sz="3200" spc="-5" dirty="0">
                <a:latin typeface="Calibri"/>
                <a:cs typeface="Calibri"/>
              </a:rPr>
              <a:t>beban </a:t>
            </a:r>
            <a:r>
              <a:rPr sz="3200" spc="-15" dirty="0">
                <a:latin typeface="Calibri"/>
                <a:cs typeface="Calibri"/>
              </a:rPr>
              <a:t>kerja, </a:t>
            </a:r>
            <a:r>
              <a:rPr sz="3200" spc="-25" dirty="0">
                <a:latin typeface="Calibri"/>
                <a:cs typeface="Calibri"/>
              </a:rPr>
              <a:t>tata </a:t>
            </a:r>
            <a:r>
              <a:rPr sz="3200" dirty="0">
                <a:latin typeface="Calibri"/>
                <a:cs typeface="Calibri"/>
              </a:rPr>
              <a:t>laksana,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Reformasi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Birokrasi,</a:t>
            </a:r>
            <a:r>
              <a:rPr sz="3200" spc="-20" dirty="0">
                <a:latin typeface="Calibri"/>
                <a:cs typeface="Calibri"/>
              </a:rPr>
              <a:t> Evaluasi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Jabatan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814309" cy="2757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35" dirty="0">
                <a:latin typeface="Calibri"/>
                <a:cs typeface="Calibri"/>
              </a:rPr>
              <a:t>KU.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Keuangan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spc="-5" dirty="0">
                <a:latin typeface="Calibri"/>
                <a:cs typeface="Calibri"/>
              </a:rPr>
              <a:t>Pelaksanaan </a:t>
            </a:r>
            <a:r>
              <a:rPr sz="3200" spc="-15" dirty="0">
                <a:latin typeface="Calibri"/>
                <a:cs typeface="Calibri"/>
              </a:rPr>
              <a:t>Anggaran, </a:t>
            </a:r>
            <a:r>
              <a:rPr sz="3200" spc="-10" dirty="0">
                <a:latin typeface="Calibri"/>
                <a:cs typeface="Calibri"/>
              </a:rPr>
              <a:t>Pengelolaan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Perbendaharaan, verifikasi </a:t>
            </a:r>
            <a:r>
              <a:rPr sz="3200" spc="-15" dirty="0">
                <a:latin typeface="Calibri"/>
                <a:cs typeface="Calibri"/>
              </a:rPr>
              <a:t>anggaran, </a:t>
            </a:r>
            <a:r>
              <a:rPr sz="3200" spc="-10" dirty="0">
                <a:latin typeface="Calibri"/>
                <a:cs typeface="Calibri"/>
              </a:rPr>
              <a:t>akuntansi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pelaporan,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Ketatausahaan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Keuangan.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708265" cy="2757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5" dirty="0">
                <a:latin typeface="Calibri"/>
                <a:cs typeface="Calibri"/>
              </a:rPr>
              <a:t>KA.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Kearsiapan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spc="-20" dirty="0">
                <a:latin typeface="Calibri"/>
                <a:cs typeface="Calibri"/>
              </a:rPr>
              <a:t>Persuratan, </a:t>
            </a:r>
            <a:r>
              <a:rPr sz="3200" spc="-10" dirty="0">
                <a:latin typeface="Calibri"/>
                <a:cs typeface="Calibri"/>
              </a:rPr>
              <a:t>Pengelolaan Arsip </a:t>
            </a:r>
            <a:r>
              <a:rPr sz="3200" spc="-5" dirty="0">
                <a:latin typeface="Calibri"/>
                <a:cs typeface="Calibri"/>
              </a:rPr>
              <a:t>Dinamis, 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Pengelolaan Arsip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Inaktif,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Penyusutan,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Evaluasi </a:t>
            </a:r>
            <a:r>
              <a:rPr sz="3200" spc="-70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Sistem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Kearsipan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994650" cy="324548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5" dirty="0">
                <a:latin typeface="Calibri"/>
                <a:cs typeface="Calibri"/>
              </a:rPr>
              <a:t>PR.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Perencanaan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spc="-30" dirty="0">
                <a:latin typeface="Calibri"/>
                <a:cs typeface="Calibri"/>
              </a:rPr>
              <a:t>Pokok-pokok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Kebijakan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 </a:t>
            </a:r>
            <a:r>
              <a:rPr sz="3200" spc="-15" dirty="0">
                <a:latin typeface="Calibri"/>
                <a:cs typeface="Calibri"/>
              </a:rPr>
              <a:t>Strategi </a:t>
            </a:r>
            <a:r>
              <a:rPr sz="3200" spc="-10" dirty="0">
                <a:latin typeface="Calibri"/>
                <a:cs typeface="Calibri"/>
              </a:rPr>
              <a:t> Pembangunan,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Rencana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Kerja, </a:t>
            </a:r>
            <a:r>
              <a:rPr sz="3200" spc="-10" dirty="0">
                <a:latin typeface="Calibri"/>
                <a:cs typeface="Calibri"/>
              </a:rPr>
              <a:t>Penetalan </a:t>
            </a:r>
            <a:r>
              <a:rPr sz="3200" spc="-5" dirty="0">
                <a:latin typeface="Calibri"/>
                <a:cs typeface="Calibri"/>
              </a:rPr>
              <a:t> Kinerja, </a:t>
            </a:r>
            <a:r>
              <a:rPr sz="3200" spc="-10" dirty="0">
                <a:latin typeface="Calibri"/>
                <a:cs typeface="Calibri"/>
              </a:rPr>
              <a:t>Perencanaan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Anggaran,</a:t>
            </a:r>
            <a:r>
              <a:rPr sz="3200" spc="4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Revisi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Dokumen </a:t>
            </a:r>
            <a:r>
              <a:rPr sz="3200" spc="-70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Anggaran,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188834" cy="227012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KE.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KERJASAMA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spc="-10" dirty="0">
                <a:latin typeface="Calibri"/>
                <a:cs typeface="Calibri"/>
              </a:rPr>
              <a:t>Perjanjian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Kerjasama,</a:t>
            </a:r>
            <a:r>
              <a:rPr sz="3200" spc="-15" dirty="0">
                <a:latin typeface="Calibri"/>
                <a:cs typeface="Calibri"/>
              </a:rPr>
              <a:t> Evaluasi,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Penyusunan </a:t>
            </a:r>
            <a:r>
              <a:rPr sz="3200" spc="-70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Laporan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6901815" cy="2757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PL.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PERLENGKAPAN</a:t>
            </a:r>
            <a:endParaRPr sz="3200">
              <a:latin typeface="Calibri"/>
              <a:cs typeface="Calibri"/>
            </a:endParaRPr>
          </a:p>
          <a:p>
            <a:pPr marL="12700" marR="5080" algn="just">
              <a:lnSpc>
                <a:spcPct val="100000"/>
              </a:lnSpc>
              <a:spcBef>
                <a:spcPts val="785"/>
              </a:spcBef>
            </a:pPr>
            <a:r>
              <a:rPr sz="3200" spc="-10" dirty="0">
                <a:latin typeface="Calibri"/>
                <a:cs typeface="Calibri"/>
              </a:rPr>
              <a:t>Perencanaan </a:t>
            </a:r>
            <a:r>
              <a:rPr sz="3200" spc="-15" dirty="0">
                <a:latin typeface="Calibri"/>
                <a:cs typeface="Calibri"/>
              </a:rPr>
              <a:t>Pengadaan </a:t>
            </a:r>
            <a:r>
              <a:rPr sz="3200" spc="-10" dirty="0">
                <a:latin typeface="Calibri"/>
                <a:cs typeface="Calibri"/>
              </a:rPr>
              <a:t>Barang </a:t>
            </a:r>
            <a:r>
              <a:rPr sz="3200" spc="-5" dirty="0">
                <a:latin typeface="Calibri"/>
                <a:cs typeface="Calibri"/>
              </a:rPr>
              <a:t>dan </a:t>
            </a:r>
            <a:r>
              <a:rPr sz="3200" dirty="0">
                <a:latin typeface="Calibri"/>
                <a:cs typeface="Calibri"/>
              </a:rPr>
              <a:t>Jasa,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Pelaksanaan </a:t>
            </a:r>
            <a:r>
              <a:rPr sz="3200" spc="-15" dirty="0">
                <a:latin typeface="Calibri"/>
                <a:cs typeface="Calibri"/>
              </a:rPr>
              <a:t>Pengadaan </a:t>
            </a:r>
            <a:r>
              <a:rPr sz="3200" spc="-10" dirty="0">
                <a:latin typeface="Calibri"/>
                <a:cs typeface="Calibri"/>
              </a:rPr>
              <a:t>Barang </a:t>
            </a:r>
            <a:r>
              <a:rPr sz="3200" spc="-5" dirty="0">
                <a:latin typeface="Calibri"/>
                <a:cs typeface="Calibri"/>
              </a:rPr>
              <a:t>dan </a:t>
            </a:r>
            <a:r>
              <a:rPr sz="3200" dirty="0">
                <a:latin typeface="Calibri"/>
                <a:cs typeface="Calibri"/>
              </a:rPr>
              <a:t>Jasa, 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Pengelolaan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Barang,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Pemeliharaan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6368415" cy="227012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PL.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KERUMAHTANGGAAN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spc="-10" dirty="0">
                <a:latin typeface="Calibri"/>
                <a:cs typeface="Calibri"/>
              </a:rPr>
              <a:t>Perjalanan </a:t>
            </a:r>
            <a:r>
              <a:rPr sz="3200" spc="-5" dirty="0">
                <a:latin typeface="Calibri"/>
                <a:cs typeface="Calibri"/>
              </a:rPr>
              <a:t>Dinas Luar Negeri, </a:t>
            </a:r>
            <a:r>
              <a:rPr sz="3200" spc="-10" dirty="0">
                <a:latin typeface="Calibri"/>
                <a:cs typeface="Calibri"/>
              </a:rPr>
              <a:t>Fasilitas,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Pengamanan.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5957" y="2243459"/>
            <a:ext cx="8354057" cy="3515346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8340" y="528637"/>
            <a:ext cx="516572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Hasil</a:t>
            </a:r>
            <a:r>
              <a:rPr sz="3600" spc="-10" dirty="0"/>
              <a:t> Kerja</a:t>
            </a:r>
            <a:r>
              <a:rPr sz="3600" spc="-50" dirty="0"/>
              <a:t> </a:t>
            </a:r>
            <a:r>
              <a:rPr sz="3600" spc="-20" dirty="0"/>
              <a:t>Penciptaan Arsip</a:t>
            </a:r>
            <a:endParaRPr sz="36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657465" cy="324548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65" dirty="0">
                <a:latin typeface="Calibri"/>
                <a:cs typeface="Calibri"/>
              </a:rPr>
              <a:t>FASILITATIF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10" dirty="0">
                <a:latin typeface="Calibri"/>
                <a:cs typeface="Calibri"/>
              </a:rPr>
              <a:t>PW.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PENGAWASAN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Audit,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Reviu,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Evaluasi,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Pengaduan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Masyarakat,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Pengawasan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Untuk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40" dirty="0">
                <a:latin typeface="Calibri"/>
                <a:cs typeface="Calibri"/>
              </a:rPr>
              <a:t>Tujuan</a:t>
            </a:r>
            <a:r>
              <a:rPr sz="3200" spc="25" dirty="0">
                <a:latin typeface="Calibri"/>
                <a:cs typeface="Calibri"/>
              </a:rPr>
              <a:t> </a:t>
            </a:r>
            <a:r>
              <a:rPr sz="3200" spc="-35" dirty="0">
                <a:latin typeface="Calibri"/>
                <a:cs typeface="Calibri"/>
              </a:rPr>
              <a:t>Tertentu,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Laporan 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Hasil </a:t>
            </a:r>
            <a:r>
              <a:rPr sz="3200" spc="-15" dirty="0">
                <a:latin typeface="Calibri"/>
                <a:cs typeface="Calibri"/>
              </a:rPr>
              <a:t>Pengawasan, </a:t>
            </a:r>
            <a:r>
              <a:rPr sz="3200" spc="-10" dirty="0">
                <a:latin typeface="Calibri"/>
                <a:cs typeface="Calibri"/>
              </a:rPr>
              <a:t>Pemantauan, </a:t>
            </a:r>
            <a:r>
              <a:rPr sz="3200" spc="-15" dirty="0">
                <a:latin typeface="Calibri"/>
                <a:cs typeface="Calibri"/>
              </a:rPr>
              <a:t>Kegiatan 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Pengawasan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Lainnya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777480" cy="3733800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SUBSTANTIF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0" dirty="0">
                <a:latin typeface="Calibri"/>
                <a:cs typeface="Calibri"/>
              </a:rPr>
              <a:t>DL.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PENDIDIKAN</a:t>
            </a:r>
            <a:r>
              <a:rPr sz="3200" spc="5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DAN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35" dirty="0">
                <a:latin typeface="Calibri"/>
                <a:cs typeface="Calibri"/>
              </a:rPr>
              <a:t>PELATIHAN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 </a:t>
            </a:r>
            <a:r>
              <a:rPr sz="3200" spc="-10" dirty="0">
                <a:latin typeface="Calibri"/>
                <a:cs typeface="Calibri"/>
              </a:rPr>
              <a:t>Perencanaan </a:t>
            </a:r>
            <a:r>
              <a:rPr sz="3200" spc="-15" dirty="0">
                <a:latin typeface="Calibri"/>
                <a:cs typeface="Calibri"/>
              </a:rPr>
              <a:t>Pendidikan </a:t>
            </a:r>
            <a:r>
              <a:rPr sz="3200" dirty="0">
                <a:latin typeface="Calibri"/>
                <a:cs typeface="Calibri"/>
              </a:rPr>
              <a:t>dan </a:t>
            </a:r>
            <a:r>
              <a:rPr sz="3200" spc="-10" dirty="0">
                <a:latin typeface="Calibri"/>
                <a:cs typeface="Calibri"/>
              </a:rPr>
              <a:t>Pelatihan,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Penyelenggaraan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Pendidikan</a:t>
            </a:r>
            <a:r>
              <a:rPr sz="3200" spc="-5" dirty="0">
                <a:latin typeface="Calibri"/>
                <a:cs typeface="Calibri"/>
              </a:rPr>
              <a:t> dan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Pelatihan, 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Evaluasi</a:t>
            </a:r>
            <a:r>
              <a:rPr sz="3200" spc="-5" dirty="0">
                <a:latin typeface="Calibri"/>
                <a:cs typeface="Calibri"/>
              </a:rPr>
              <a:t> dan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pelaporan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pendidikan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 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pelatihan, </a:t>
            </a:r>
            <a:r>
              <a:rPr sz="3200" spc="-10" dirty="0">
                <a:latin typeface="Calibri"/>
                <a:cs typeface="Calibri"/>
              </a:rPr>
              <a:t>Database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60" dirty="0">
                <a:latin typeface="Calibri"/>
                <a:cs typeface="Calibri"/>
              </a:rPr>
              <a:t>Tenaga</a:t>
            </a:r>
            <a:r>
              <a:rPr sz="3200" dirty="0">
                <a:latin typeface="Calibri"/>
                <a:cs typeface="Calibri"/>
              </a:rPr>
              <a:t> </a:t>
            </a:r>
            <a:r>
              <a:rPr sz="3200" spc="-45" dirty="0">
                <a:latin typeface="Calibri"/>
                <a:cs typeface="Calibri"/>
              </a:rPr>
              <a:t>Pengajar,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Database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Alumni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438390" cy="2757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SUBSTANTIF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PK.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PEMBINAAN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spc="-35" dirty="0">
                <a:latin typeface="Calibri"/>
                <a:cs typeface="Calibri"/>
              </a:rPr>
              <a:t>KEARSIPAN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 </a:t>
            </a:r>
            <a:r>
              <a:rPr sz="3200" spc="-5" dirty="0">
                <a:latin typeface="Calibri"/>
                <a:cs typeface="Calibri"/>
              </a:rPr>
              <a:t>Sertifikasi </a:t>
            </a:r>
            <a:r>
              <a:rPr sz="3200" dirty="0">
                <a:latin typeface="Calibri"/>
                <a:cs typeface="Calibri"/>
              </a:rPr>
              <a:t>SDM </a:t>
            </a:r>
            <a:r>
              <a:rPr sz="3200" spc="-15" dirty="0">
                <a:latin typeface="Calibri"/>
                <a:cs typeface="Calibri"/>
              </a:rPr>
              <a:t>Kearsipan, </a:t>
            </a:r>
            <a:r>
              <a:rPr sz="3200" spc="-10" dirty="0">
                <a:latin typeface="Calibri"/>
                <a:cs typeface="Calibri"/>
              </a:rPr>
              <a:t>Pembinaan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Arsiparis,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Bimkos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supervisi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</a:t>
            </a:r>
            <a:r>
              <a:rPr sz="3200" spc="2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implementasi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sistem </a:t>
            </a:r>
            <a:r>
              <a:rPr sz="3200" spc="-20" dirty="0">
                <a:latin typeface="Calibri"/>
                <a:cs typeface="Calibri"/>
              </a:rPr>
              <a:t>kearsipan, </a:t>
            </a:r>
            <a:r>
              <a:rPr sz="3200" dirty="0">
                <a:latin typeface="Calibri"/>
                <a:cs typeface="Calibri"/>
              </a:rPr>
              <a:t>sosialisasi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kearsipan,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428865" cy="324548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SUBSTANTIF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Calibri"/>
                <a:cs typeface="Calibri"/>
              </a:rPr>
              <a:t>KN.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40" dirty="0">
                <a:latin typeface="Calibri"/>
                <a:cs typeface="Calibri"/>
              </a:rPr>
              <a:t>KONSERVASI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ARSIP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 </a:t>
            </a:r>
            <a:r>
              <a:rPr sz="3200" spc="-5" dirty="0">
                <a:latin typeface="Calibri"/>
                <a:cs typeface="Calibri"/>
              </a:rPr>
              <a:t>Akuisi, Pemberian </a:t>
            </a:r>
            <a:r>
              <a:rPr sz="3200" spc="-15" dirty="0">
                <a:latin typeface="Calibri"/>
                <a:cs typeface="Calibri"/>
              </a:rPr>
              <a:t>Penghargaan atas 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penyelamatan,</a:t>
            </a:r>
            <a:r>
              <a:rPr sz="3200" spc="-5" dirty="0">
                <a:latin typeface="Calibri"/>
                <a:cs typeface="Calibri"/>
              </a:rPr>
              <a:t> dan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perlindungan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arsip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statis, </a:t>
            </a:r>
            <a:r>
              <a:rPr sz="3200" spc="-70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Pengolahan, </a:t>
            </a:r>
            <a:r>
              <a:rPr sz="3200" spc="-5" dirty="0">
                <a:latin typeface="Calibri"/>
                <a:cs typeface="Calibri"/>
              </a:rPr>
              <a:t>Preservasi, </a:t>
            </a:r>
            <a:r>
              <a:rPr sz="3200" spc="-15" dirty="0">
                <a:latin typeface="Calibri"/>
                <a:cs typeface="Calibri"/>
              </a:rPr>
              <a:t>Layanan </a:t>
            </a:r>
            <a:r>
              <a:rPr sz="3200" spc="-10" dirty="0">
                <a:latin typeface="Calibri"/>
                <a:cs typeface="Calibri"/>
              </a:rPr>
              <a:t>Arsip,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Pemanfaatan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Arsip,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600315" cy="2757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SUBSTANTIF</a:t>
            </a:r>
            <a:endParaRPr sz="3200">
              <a:latin typeface="Calibri"/>
              <a:cs typeface="Calibri"/>
            </a:endParaRPr>
          </a:p>
          <a:p>
            <a:pPr marL="355600" marR="696595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30" dirty="0">
                <a:latin typeface="Calibri"/>
                <a:cs typeface="Calibri"/>
              </a:rPr>
              <a:t>PP.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PENGKAJIAN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DAN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PENGEMBANGAN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SISTEM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35" dirty="0">
                <a:latin typeface="Calibri"/>
                <a:cs typeface="Calibri"/>
              </a:rPr>
              <a:t>KEARSIPAN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Pengkajian,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Pengembangan,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Bimbingan, </a:t>
            </a:r>
            <a:r>
              <a:rPr sz="3200" spc="-70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Diseminasi,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Penerbitan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Jurmal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12697"/>
            <a:ext cx="7841615" cy="5332095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3000" spc="-5" dirty="0">
                <a:latin typeface="Calibri"/>
                <a:cs typeface="Calibri"/>
              </a:rPr>
              <a:t>FUNGSI</a:t>
            </a:r>
            <a:r>
              <a:rPr sz="3000" spc="-60" dirty="0">
                <a:latin typeface="Calibri"/>
                <a:cs typeface="Calibri"/>
              </a:rPr>
              <a:t> </a:t>
            </a:r>
            <a:r>
              <a:rPr sz="3000" spc="-30" dirty="0">
                <a:latin typeface="Calibri"/>
                <a:cs typeface="Calibri"/>
              </a:rPr>
              <a:t>SUBSTANTIF</a:t>
            </a:r>
            <a:endParaRPr sz="3000">
              <a:latin typeface="Calibri"/>
              <a:cs typeface="Calibri"/>
            </a:endParaRPr>
          </a:p>
          <a:p>
            <a:pPr marL="355600" marR="124460" indent="-343535">
              <a:lnSpc>
                <a:spcPct val="100000"/>
              </a:lnSpc>
              <a:spcBef>
                <a:spcPts val="72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000" spc="-135" dirty="0">
                <a:latin typeface="Calibri"/>
                <a:cs typeface="Calibri"/>
              </a:rPr>
              <a:t>PP.</a:t>
            </a:r>
            <a:r>
              <a:rPr sz="3000" spc="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PENGKAJIAN</a:t>
            </a:r>
            <a:r>
              <a:rPr sz="3000" spc="-35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DAN</a:t>
            </a:r>
            <a:r>
              <a:rPr sz="300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PENGEMBANGAN</a:t>
            </a:r>
            <a:r>
              <a:rPr sz="3000" spc="-3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SISTEM </a:t>
            </a:r>
            <a:r>
              <a:rPr sz="3000" spc="-665" dirty="0">
                <a:latin typeface="Calibri"/>
                <a:cs typeface="Calibri"/>
              </a:rPr>
              <a:t> </a:t>
            </a:r>
            <a:r>
              <a:rPr sz="3000" spc="-40" dirty="0">
                <a:latin typeface="Calibri"/>
                <a:cs typeface="Calibri"/>
              </a:rPr>
              <a:t>KEARSIPAN</a:t>
            </a:r>
            <a:endParaRPr sz="30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25"/>
              </a:spcBef>
              <a:tabLst>
                <a:tab pos="941069" algn="l"/>
              </a:tabLst>
            </a:pPr>
            <a:r>
              <a:rPr sz="3000" spc="-5" dirty="0">
                <a:latin typeface="Calibri"/>
                <a:cs typeface="Calibri"/>
              </a:rPr>
              <a:t>Berisi </a:t>
            </a:r>
            <a:r>
              <a:rPr sz="3000" spc="-15" dirty="0">
                <a:latin typeface="Calibri"/>
                <a:cs typeface="Calibri"/>
              </a:rPr>
              <a:t>Pengkajian</a:t>
            </a:r>
            <a:r>
              <a:rPr sz="3000" spc="-20" dirty="0">
                <a:latin typeface="Calibri"/>
                <a:cs typeface="Calibri"/>
              </a:rPr>
              <a:t> Sistem</a:t>
            </a:r>
            <a:r>
              <a:rPr sz="3000" spc="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dan</a:t>
            </a:r>
            <a:r>
              <a:rPr sz="3000" spc="-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JIKN, </a:t>
            </a:r>
            <a:r>
              <a:rPr sz="3000" spc="-10" dirty="0">
                <a:latin typeface="Calibri"/>
                <a:cs typeface="Calibri"/>
              </a:rPr>
              <a:t>Pengembangan 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Sistem</a:t>
            </a:r>
            <a:r>
              <a:rPr sz="3000" spc="1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dan</a:t>
            </a:r>
            <a:r>
              <a:rPr sz="3000" spc="-1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JIKN,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Pengolaan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spc="-20" dirty="0">
                <a:latin typeface="Calibri"/>
                <a:cs typeface="Calibri"/>
              </a:rPr>
              <a:t>Data</a:t>
            </a:r>
            <a:r>
              <a:rPr sz="3000" dirty="0">
                <a:latin typeface="Calibri"/>
                <a:cs typeface="Calibri"/>
              </a:rPr>
              <a:t> dan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Informasi </a:t>
            </a:r>
            <a:r>
              <a:rPr sz="3000" spc="-1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SIKN </a:t>
            </a:r>
            <a:r>
              <a:rPr sz="3000" dirty="0">
                <a:latin typeface="Calibri"/>
                <a:cs typeface="Calibri"/>
              </a:rPr>
              <a:t>JIKN, </a:t>
            </a:r>
            <a:r>
              <a:rPr sz="3000" spc="-10" dirty="0">
                <a:latin typeface="Calibri"/>
                <a:cs typeface="Calibri"/>
              </a:rPr>
              <a:t>Pengelolaan </a:t>
            </a:r>
            <a:r>
              <a:rPr sz="3000" spc="-30" dirty="0">
                <a:latin typeface="Calibri"/>
                <a:cs typeface="Calibri"/>
              </a:rPr>
              <a:t>Website </a:t>
            </a:r>
            <a:r>
              <a:rPr sz="3000" dirty="0">
                <a:latin typeface="Calibri"/>
                <a:cs typeface="Calibri"/>
              </a:rPr>
              <a:t>JIKN, </a:t>
            </a:r>
            <a:r>
              <a:rPr sz="3000" spc="-10" dirty="0">
                <a:latin typeface="Calibri"/>
                <a:cs typeface="Calibri"/>
              </a:rPr>
              <a:t>Pengelolaan 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i="1" spc="-5" dirty="0">
                <a:latin typeface="Calibri"/>
                <a:cs typeface="Calibri"/>
              </a:rPr>
              <a:t>Helpdesk,</a:t>
            </a:r>
            <a:r>
              <a:rPr sz="3000" i="1" spc="10" dirty="0">
                <a:latin typeface="Calibri"/>
                <a:cs typeface="Calibri"/>
              </a:rPr>
              <a:t> </a:t>
            </a:r>
            <a:r>
              <a:rPr sz="3000" i="1" spc="-10" dirty="0">
                <a:latin typeface="Calibri"/>
                <a:cs typeface="Calibri"/>
              </a:rPr>
              <a:t>Pengelolaan</a:t>
            </a:r>
            <a:r>
              <a:rPr sz="3000" i="1" spc="-5" dirty="0">
                <a:latin typeface="Calibri"/>
                <a:cs typeface="Calibri"/>
              </a:rPr>
              <a:t> Helpdesk</a:t>
            </a:r>
            <a:r>
              <a:rPr sz="3000" i="1" spc="1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Nasional Nasional </a:t>
            </a:r>
            <a:r>
              <a:rPr sz="3000" spc="-66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SIKN dan </a:t>
            </a:r>
            <a:r>
              <a:rPr sz="3000" dirty="0">
                <a:latin typeface="Calibri"/>
                <a:cs typeface="Calibri"/>
              </a:rPr>
              <a:t>JIKN, </a:t>
            </a:r>
            <a:r>
              <a:rPr sz="3000" spc="-5" dirty="0">
                <a:latin typeface="Calibri"/>
                <a:cs typeface="Calibri"/>
              </a:rPr>
              <a:t>Rapat </a:t>
            </a:r>
            <a:r>
              <a:rPr sz="3000" spc="-15" dirty="0">
                <a:latin typeface="Calibri"/>
                <a:cs typeface="Calibri"/>
              </a:rPr>
              <a:t>Koordinasi </a:t>
            </a:r>
            <a:r>
              <a:rPr sz="3000" spc="-5" dirty="0">
                <a:latin typeface="Calibri"/>
                <a:cs typeface="Calibri"/>
              </a:rPr>
              <a:t>Nasional SIKN dan </a:t>
            </a:r>
            <a:r>
              <a:rPr sz="3000" spc="-665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JIKN,	</a:t>
            </a:r>
            <a:r>
              <a:rPr sz="3000" spc="-5" dirty="0">
                <a:latin typeface="Calibri"/>
                <a:cs typeface="Calibri"/>
              </a:rPr>
              <a:t>Sosialisasi SIKN dan </a:t>
            </a:r>
            <a:r>
              <a:rPr sz="3000" dirty="0">
                <a:latin typeface="Calibri"/>
                <a:cs typeface="Calibri"/>
              </a:rPr>
              <a:t>JIKN, </a:t>
            </a:r>
            <a:r>
              <a:rPr sz="3000" spc="-15" dirty="0">
                <a:latin typeface="Calibri"/>
                <a:cs typeface="Calibri"/>
              </a:rPr>
              <a:t>Penyimpanan </a:t>
            </a:r>
            <a:r>
              <a:rPr sz="3000" spc="-20" dirty="0">
                <a:latin typeface="Calibri"/>
                <a:cs typeface="Calibri"/>
              </a:rPr>
              <a:t>arsip </a:t>
            </a:r>
            <a:r>
              <a:rPr sz="3000" spc="-665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oneline,</a:t>
            </a:r>
            <a:r>
              <a:rPr sz="3000" spc="-5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Penyimpanan Arsip</a:t>
            </a:r>
            <a:r>
              <a:rPr sz="3000" spc="15" dirty="0">
                <a:latin typeface="Calibri"/>
                <a:cs typeface="Calibri"/>
              </a:rPr>
              <a:t> </a:t>
            </a:r>
            <a:r>
              <a:rPr sz="3000" i="1" spc="-10" dirty="0">
                <a:latin typeface="Calibri"/>
                <a:cs typeface="Calibri"/>
              </a:rPr>
              <a:t>online</a:t>
            </a:r>
            <a:r>
              <a:rPr sz="3000" i="1" spc="10" dirty="0">
                <a:latin typeface="Calibri"/>
                <a:cs typeface="Calibri"/>
              </a:rPr>
              <a:t> </a:t>
            </a:r>
            <a:r>
              <a:rPr sz="3000" dirty="0">
                <a:latin typeface="Calibri"/>
                <a:cs typeface="Calibri"/>
              </a:rPr>
              <a:t>ANRI</a:t>
            </a:r>
            <a:r>
              <a:rPr sz="3000" spc="-2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dan </a:t>
            </a:r>
            <a:r>
              <a:rPr sz="3000" dirty="0">
                <a:latin typeface="Calibri"/>
                <a:cs typeface="Calibri"/>
              </a:rPr>
              <a:t> </a:t>
            </a:r>
            <a:r>
              <a:rPr sz="3000" spc="-15" dirty="0">
                <a:latin typeface="Calibri"/>
                <a:cs typeface="Calibri"/>
              </a:rPr>
              <a:t>fasilitas</a:t>
            </a:r>
            <a:r>
              <a:rPr sz="3000" dirty="0">
                <a:latin typeface="Calibri"/>
                <a:cs typeface="Calibri"/>
              </a:rPr>
              <a:t> </a:t>
            </a:r>
            <a:r>
              <a:rPr sz="3000" spc="-10" dirty="0">
                <a:latin typeface="Calibri"/>
                <a:cs typeface="Calibri"/>
              </a:rPr>
              <a:t>pendukung</a:t>
            </a:r>
            <a:r>
              <a:rPr sz="3000" spc="-50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SIKN</a:t>
            </a:r>
            <a:r>
              <a:rPr sz="3000" spc="-15" dirty="0">
                <a:latin typeface="Calibri"/>
                <a:cs typeface="Calibri"/>
              </a:rPr>
              <a:t> </a:t>
            </a:r>
            <a:r>
              <a:rPr sz="3000" spc="-5" dirty="0">
                <a:latin typeface="Calibri"/>
                <a:cs typeface="Calibri"/>
              </a:rPr>
              <a:t>dan</a:t>
            </a:r>
            <a:r>
              <a:rPr sz="3000" dirty="0">
                <a:latin typeface="Calibri"/>
                <a:cs typeface="Calibri"/>
              </a:rPr>
              <a:t> JIKN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6899275" cy="227012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SUBSTANTIF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Calibri"/>
                <a:cs typeface="Calibri"/>
              </a:rPr>
              <a:t>DI.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45" dirty="0">
                <a:latin typeface="Calibri"/>
                <a:cs typeface="Calibri"/>
              </a:rPr>
              <a:t>DATA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DAN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INFORMASI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 </a:t>
            </a:r>
            <a:r>
              <a:rPr sz="3200" spc="-10" dirty="0">
                <a:latin typeface="Calibri"/>
                <a:cs typeface="Calibri"/>
              </a:rPr>
              <a:t>Pengelolaan Informasi, Pengelolaan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Perangkat</a:t>
            </a:r>
            <a:r>
              <a:rPr sz="3200" spc="-4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TIK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Sistem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Informasi,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639684" cy="275780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SUBSTANTIF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5" dirty="0">
                <a:latin typeface="Calibri"/>
                <a:cs typeface="Calibri"/>
              </a:rPr>
              <a:t>JK.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JASA </a:t>
            </a:r>
            <a:r>
              <a:rPr sz="3200" spc="-35" dirty="0">
                <a:latin typeface="Calibri"/>
                <a:cs typeface="Calibri"/>
              </a:rPr>
              <a:t>KEARSIPAN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Pemasaran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Jasa</a:t>
            </a:r>
            <a:r>
              <a:rPr sz="3200" spc="-15" dirty="0">
                <a:latin typeface="Calibri"/>
                <a:cs typeface="Calibri"/>
              </a:rPr>
              <a:t> Kearsipan, Layanan</a:t>
            </a:r>
            <a:r>
              <a:rPr sz="3200" dirty="0">
                <a:latin typeface="Calibri"/>
                <a:cs typeface="Calibri"/>
              </a:rPr>
              <a:t> Jasa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Kearsipan,</a:t>
            </a:r>
            <a:r>
              <a:rPr sz="3200" spc="-10" dirty="0">
                <a:latin typeface="Calibri"/>
                <a:cs typeface="Calibri"/>
              </a:rPr>
              <a:t> Pemantauan</a:t>
            </a:r>
            <a:r>
              <a:rPr sz="3200" spc="-3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Evaluasi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Layanan 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Jasa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Kearsipan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Kode</a:t>
            </a:r>
            <a:r>
              <a:rPr spc="-15" dirty="0"/>
              <a:t> Klasifikasi</a:t>
            </a:r>
            <a:r>
              <a:rPr spc="30" dirty="0"/>
              <a:t> </a:t>
            </a:r>
            <a:r>
              <a:rPr spc="-5" dirty="0"/>
              <a:t>ANRI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060194" y="1107618"/>
            <a:ext cx="7905750" cy="227012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5"/>
              </a:spcBef>
            </a:pPr>
            <a:r>
              <a:rPr sz="3200" dirty="0">
                <a:latin typeface="Calibri"/>
                <a:cs typeface="Calibri"/>
              </a:rPr>
              <a:t>FUNGSI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SUBSTANTIF</a:t>
            </a:r>
            <a:endParaRPr sz="320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76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dirty="0">
                <a:latin typeface="Calibri"/>
                <a:cs typeface="Calibri"/>
              </a:rPr>
              <a:t>AK.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AKREDITASI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35" dirty="0">
                <a:latin typeface="Calibri"/>
                <a:cs typeface="Calibri"/>
              </a:rPr>
              <a:t>KEARSIPAN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785"/>
              </a:spcBef>
            </a:pPr>
            <a:r>
              <a:rPr sz="3200" dirty="0">
                <a:latin typeface="Calibri"/>
                <a:cs typeface="Calibri"/>
              </a:rPr>
              <a:t>Berisi </a:t>
            </a:r>
            <a:r>
              <a:rPr sz="3200" spc="-15" dirty="0">
                <a:latin typeface="Calibri"/>
                <a:cs typeface="Calibri"/>
              </a:rPr>
              <a:t>Kebijakan </a:t>
            </a:r>
            <a:r>
              <a:rPr sz="3200" spc="-40" dirty="0">
                <a:latin typeface="Calibri"/>
                <a:cs typeface="Calibri"/>
              </a:rPr>
              <a:t>Teknis, </a:t>
            </a:r>
            <a:r>
              <a:rPr sz="3200" spc="-15" dirty="0">
                <a:latin typeface="Calibri"/>
                <a:cs typeface="Calibri"/>
              </a:rPr>
              <a:t>Pengawasan, </a:t>
            </a:r>
            <a:r>
              <a:rPr sz="3200" spc="-5" dirty="0">
                <a:latin typeface="Calibri"/>
                <a:cs typeface="Calibri"/>
              </a:rPr>
              <a:t>Akreditasi,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Penghargaan,</a:t>
            </a:r>
            <a:r>
              <a:rPr sz="3200" spc="-10" dirty="0">
                <a:latin typeface="Calibri"/>
                <a:cs typeface="Calibri"/>
              </a:rPr>
              <a:t> Sanksi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31517"/>
            <a:ext cx="12192000" cy="6126480"/>
            <a:chOff x="0" y="731517"/>
            <a:chExt cx="12192000" cy="6126480"/>
          </a:xfrm>
        </p:grpSpPr>
        <p:sp>
          <p:nvSpPr>
            <p:cNvPr id="3" name="object 3"/>
            <p:cNvSpPr/>
            <p:nvPr/>
          </p:nvSpPr>
          <p:spPr>
            <a:xfrm>
              <a:off x="3145789" y="1774189"/>
              <a:ext cx="2339340" cy="365760"/>
            </a:xfrm>
            <a:custGeom>
              <a:avLst/>
              <a:gdLst/>
              <a:ahLst/>
              <a:cxnLst/>
              <a:rect l="l" t="t" r="r" b="b"/>
              <a:pathLst>
                <a:path w="2339340" h="365760">
                  <a:moveTo>
                    <a:pt x="0" y="365760"/>
                  </a:moveTo>
                  <a:lnTo>
                    <a:pt x="2339340" y="365760"/>
                  </a:lnTo>
                  <a:lnTo>
                    <a:pt x="2339340" y="0"/>
                  </a:lnTo>
                  <a:lnTo>
                    <a:pt x="0" y="0"/>
                  </a:lnTo>
                  <a:lnTo>
                    <a:pt x="0" y="36576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31517"/>
              <a:ext cx="12191999" cy="612647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672579" y="4615179"/>
              <a:ext cx="5255260" cy="1511300"/>
            </a:xfrm>
            <a:custGeom>
              <a:avLst/>
              <a:gdLst/>
              <a:ahLst/>
              <a:cxnLst/>
              <a:rect l="l" t="t" r="r" b="b"/>
              <a:pathLst>
                <a:path w="5255259" h="1511300">
                  <a:moveTo>
                    <a:pt x="5255260" y="0"/>
                  </a:moveTo>
                  <a:lnTo>
                    <a:pt x="0" y="0"/>
                  </a:lnTo>
                  <a:lnTo>
                    <a:pt x="0" y="1511300"/>
                  </a:lnTo>
                  <a:lnTo>
                    <a:pt x="5255260" y="1511300"/>
                  </a:lnTo>
                  <a:lnTo>
                    <a:pt x="5255260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752208" y="4846002"/>
            <a:ext cx="506031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200" spc="-45" dirty="0"/>
              <a:t>Tentukan </a:t>
            </a:r>
            <a:r>
              <a:rPr sz="3200" spc="-20" dirty="0"/>
              <a:t>Kode </a:t>
            </a:r>
            <a:r>
              <a:rPr sz="3200" spc="-5" dirty="0"/>
              <a:t>Klasifikasi pada </a:t>
            </a:r>
            <a:r>
              <a:rPr sz="3200" spc="-710" dirty="0"/>
              <a:t> </a:t>
            </a:r>
            <a:r>
              <a:rPr sz="3200" spc="-15" dirty="0"/>
              <a:t>folder</a:t>
            </a:r>
            <a:endParaRPr sz="3200"/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08120" y="1450339"/>
            <a:ext cx="5219700" cy="190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0194" y="346011"/>
            <a:ext cx="539496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5" dirty="0"/>
              <a:t>Hasil</a:t>
            </a:r>
            <a:r>
              <a:rPr sz="3600" spc="-20" dirty="0"/>
              <a:t> </a:t>
            </a:r>
            <a:r>
              <a:rPr sz="3600" spc="-10" dirty="0"/>
              <a:t>Kerja</a:t>
            </a:r>
            <a:r>
              <a:rPr sz="3600" spc="-55" dirty="0"/>
              <a:t> </a:t>
            </a:r>
            <a:r>
              <a:rPr sz="3600" spc="-5" dirty="0"/>
              <a:t>Penggunaan</a:t>
            </a:r>
            <a:r>
              <a:rPr sz="3600" spc="-70" dirty="0"/>
              <a:t> </a:t>
            </a:r>
            <a:r>
              <a:rPr sz="3600" spc="-20" dirty="0"/>
              <a:t>Arsip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07884" y="1589458"/>
            <a:ext cx="9348987" cy="415210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31517"/>
            <a:ext cx="12192000" cy="6126480"/>
            <a:chOff x="0" y="731517"/>
            <a:chExt cx="12192000" cy="6126480"/>
          </a:xfrm>
        </p:grpSpPr>
        <p:sp>
          <p:nvSpPr>
            <p:cNvPr id="3" name="object 3"/>
            <p:cNvSpPr/>
            <p:nvPr/>
          </p:nvSpPr>
          <p:spPr>
            <a:xfrm>
              <a:off x="3145789" y="1774189"/>
              <a:ext cx="2339340" cy="365760"/>
            </a:xfrm>
            <a:custGeom>
              <a:avLst/>
              <a:gdLst/>
              <a:ahLst/>
              <a:cxnLst/>
              <a:rect l="l" t="t" r="r" b="b"/>
              <a:pathLst>
                <a:path w="2339340" h="365760">
                  <a:moveTo>
                    <a:pt x="0" y="365760"/>
                  </a:moveTo>
                  <a:lnTo>
                    <a:pt x="2339340" y="365760"/>
                  </a:lnTo>
                  <a:lnTo>
                    <a:pt x="2339340" y="0"/>
                  </a:lnTo>
                  <a:lnTo>
                    <a:pt x="0" y="0"/>
                  </a:lnTo>
                  <a:lnTo>
                    <a:pt x="0" y="365760"/>
                  </a:lnTo>
                  <a:close/>
                </a:path>
              </a:pathLst>
            </a:custGeom>
            <a:ln w="38099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31517"/>
              <a:ext cx="12191999" cy="612647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672579" y="5013960"/>
              <a:ext cx="5255260" cy="1112520"/>
            </a:xfrm>
            <a:custGeom>
              <a:avLst/>
              <a:gdLst/>
              <a:ahLst/>
              <a:cxnLst/>
              <a:rect l="l" t="t" r="r" b="b"/>
              <a:pathLst>
                <a:path w="5255259" h="1112520">
                  <a:moveTo>
                    <a:pt x="5255260" y="0"/>
                  </a:moveTo>
                  <a:lnTo>
                    <a:pt x="0" y="0"/>
                  </a:lnTo>
                  <a:lnTo>
                    <a:pt x="0" y="1112520"/>
                  </a:lnTo>
                  <a:lnTo>
                    <a:pt x="5255260" y="1112520"/>
                  </a:lnTo>
                  <a:lnTo>
                    <a:pt x="5255260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752208" y="5046091"/>
            <a:ext cx="477901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200" spc="-10" dirty="0"/>
              <a:t>Masukkan arsip/dokumen </a:t>
            </a:r>
            <a:r>
              <a:rPr sz="3200" spc="-95" dirty="0"/>
              <a:t>ke </a:t>
            </a:r>
            <a:r>
              <a:rPr sz="3200" spc="-710" dirty="0"/>
              <a:t> </a:t>
            </a:r>
            <a:r>
              <a:rPr sz="3200" spc="-5" dirty="0"/>
              <a:t>dalam</a:t>
            </a:r>
            <a:r>
              <a:rPr sz="3200" dirty="0"/>
              <a:t> </a:t>
            </a:r>
            <a:r>
              <a:rPr sz="3200" spc="-15" dirty="0"/>
              <a:t>folder</a:t>
            </a:r>
            <a:endParaRPr sz="3200"/>
          </a:p>
        </p:txBody>
      </p:sp>
      <p:grpSp>
        <p:nvGrpSpPr>
          <p:cNvPr id="7" name="object 7"/>
          <p:cNvGrpSpPr/>
          <p:nvPr/>
        </p:nvGrpSpPr>
        <p:grpSpPr>
          <a:xfrm>
            <a:off x="3027679" y="1422400"/>
            <a:ext cx="6680200" cy="1010919"/>
            <a:chOff x="3027679" y="1422400"/>
            <a:chExt cx="6680200" cy="1010919"/>
          </a:xfrm>
        </p:grpSpPr>
        <p:sp>
          <p:nvSpPr>
            <p:cNvPr id="8" name="object 8"/>
            <p:cNvSpPr/>
            <p:nvPr/>
          </p:nvSpPr>
          <p:spPr>
            <a:xfrm>
              <a:off x="4008119" y="1691640"/>
              <a:ext cx="5687060" cy="728980"/>
            </a:xfrm>
            <a:custGeom>
              <a:avLst/>
              <a:gdLst/>
              <a:ahLst/>
              <a:cxnLst/>
              <a:rect l="l" t="t" r="r" b="b"/>
              <a:pathLst>
                <a:path w="5687059" h="728980">
                  <a:moveTo>
                    <a:pt x="0" y="121538"/>
                  </a:moveTo>
                  <a:lnTo>
                    <a:pt x="9542" y="74205"/>
                  </a:lnTo>
                  <a:lnTo>
                    <a:pt x="35575" y="35575"/>
                  </a:lnTo>
                  <a:lnTo>
                    <a:pt x="74205" y="9542"/>
                  </a:lnTo>
                  <a:lnTo>
                    <a:pt x="121538" y="0"/>
                  </a:lnTo>
                  <a:lnTo>
                    <a:pt x="5565521" y="0"/>
                  </a:lnTo>
                  <a:lnTo>
                    <a:pt x="5612854" y="9542"/>
                  </a:lnTo>
                  <a:lnTo>
                    <a:pt x="5651484" y="35575"/>
                  </a:lnTo>
                  <a:lnTo>
                    <a:pt x="5677517" y="74205"/>
                  </a:lnTo>
                  <a:lnTo>
                    <a:pt x="5687059" y="121538"/>
                  </a:lnTo>
                  <a:lnTo>
                    <a:pt x="5687059" y="607440"/>
                  </a:lnTo>
                  <a:lnTo>
                    <a:pt x="5677517" y="654774"/>
                  </a:lnTo>
                  <a:lnTo>
                    <a:pt x="5651484" y="693404"/>
                  </a:lnTo>
                  <a:lnTo>
                    <a:pt x="5612854" y="719437"/>
                  </a:lnTo>
                  <a:lnTo>
                    <a:pt x="5565521" y="728980"/>
                  </a:lnTo>
                  <a:lnTo>
                    <a:pt x="121538" y="728980"/>
                  </a:lnTo>
                  <a:lnTo>
                    <a:pt x="74205" y="719437"/>
                  </a:lnTo>
                  <a:lnTo>
                    <a:pt x="35575" y="693404"/>
                  </a:lnTo>
                  <a:lnTo>
                    <a:pt x="9542" y="654774"/>
                  </a:lnTo>
                  <a:lnTo>
                    <a:pt x="0" y="607440"/>
                  </a:lnTo>
                  <a:lnTo>
                    <a:pt x="0" y="121538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7679" y="1422400"/>
              <a:ext cx="1097533" cy="70891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070859" y="1483360"/>
              <a:ext cx="949960" cy="586740"/>
            </a:xfrm>
            <a:custGeom>
              <a:avLst/>
              <a:gdLst/>
              <a:ahLst/>
              <a:cxnLst/>
              <a:rect l="l" t="t" r="r" b="b"/>
              <a:pathLst>
                <a:path w="949960" h="586739">
                  <a:moveTo>
                    <a:pt x="861060" y="25400"/>
                  </a:moveTo>
                  <a:lnTo>
                    <a:pt x="5714" y="25400"/>
                  </a:lnTo>
                  <a:lnTo>
                    <a:pt x="0" y="31114"/>
                  </a:lnTo>
                  <a:lnTo>
                    <a:pt x="0" y="580643"/>
                  </a:lnTo>
                  <a:lnTo>
                    <a:pt x="5714" y="586231"/>
                  </a:lnTo>
                  <a:lnTo>
                    <a:pt x="949960" y="586231"/>
                  </a:lnTo>
                  <a:lnTo>
                    <a:pt x="949960" y="573531"/>
                  </a:lnTo>
                  <a:lnTo>
                    <a:pt x="25400" y="573531"/>
                  </a:lnTo>
                  <a:lnTo>
                    <a:pt x="12700" y="560831"/>
                  </a:lnTo>
                  <a:lnTo>
                    <a:pt x="25400" y="560831"/>
                  </a:lnTo>
                  <a:lnTo>
                    <a:pt x="25400" y="50800"/>
                  </a:lnTo>
                  <a:lnTo>
                    <a:pt x="12700" y="50800"/>
                  </a:lnTo>
                  <a:lnTo>
                    <a:pt x="25400" y="38100"/>
                  </a:lnTo>
                  <a:lnTo>
                    <a:pt x="861060" y="38100"/>
                  </a:lnTo>
                  <a:lnTo>
                    <a:pt x="861060" y="25400"/>
                  </a:lnTo>
                  <a:close/>
                </a:path>
                <a:path w="949960" h="586739">
                  <a:moveTo>
                    <a:pt x="25400" y="560831"/>
                  </a:moveTo>
                  <a:lnTo>
                    <a:pt x="12700" y="560831"/>
                  </a:lnTo>
                  <a:lnTo>
                    <a:pt x="25400" y="573531"/>
                  </a:lnTo>
                  <a:lnTo>
                    <a:pt x="25400" y="560831"/>
                  </a:lnTo>
                  <a:close/>
                </a:path>
                <a:path w="949960" h="586739">
                  <a:moveTo>
                    <a:pt x="949960" y="560831"/>
                  </a:moveTo>
                  <a:lnTo>
                    <a:pt x="25400" y="560831"/>
                  </a:lnTo>
                  <a:lnTo>
                    <a:pt x="25400" y="573531"/>
                  </a:lnTo>
                  <a:lnTo>
                    <a:pt x="949960" y="573531"/>
                  </a:lnTo>
                  <a:lnTo>
                    <a:pt x="949960" y="560831"/>
                  </a:lnTo>
                  <a:close/>
                </a:path>
                <a:path w="949960" h="586739">
                  <a:moveTo>
                    <a:pt x="861060" y="0"/>
                  </a:moveTo>
                  <a:lnTo>
                    <a:pt x="861060" y="76200"/>
                  </a:lnTo>
                  <a:lnTo>
                    <a:pt x="911860" y="50800"/>
                  </a:lnTo>
                  <a:lnTo>
                    <a:pt x="873760" y="50800"/>
                  </a:lnTo>
                  <a:lnTo>
                    <a:pt x="873760" y="25400"/>
                  </a:lnTo>
                  <a:lnTo>
                    <a:pt x="911860" y="25400"/>
                  </a:lnTo>
                  <a:lnTo>
                    <a:pt x="861060" y="0"/>
                  </a:lnTo>
                  <a:close/>
                </a:path>
                <a:path w="949960" h="586739">
                  <a:moveTo>
                    <a:pt x="25400" y="38100"/>
                  </a:moveTo>
                  <a:lnTo>
                    <a:pt x="12700" y="50800"/>
                  </a:lnTo>
                  <a:lnTo>
                    <a:pt x="25400" y="50800"/>
                  </a:lnTo>
                  <a:lnTo>
                    <a:pt x="25400" y="38100"/>
                  </a:lnTo>
                  <a:close/>
                </a:path>
                <a:path w="949960" h="586739">
                  <a:moveTo>
                    <a:pt x="861060" y="38100"/>
                  </a:moveTo>
                  <a:lnTo>
                    <a:pt x="25400" y="38100"/>
                  </a:lnTo>
                  <a:lnTo>
                    <a:pt x="25400" y="50800"/>
                  </a:lnTo>
                  <a:lnTo>
                    <a:pt x="861060" y="50800"/>
                  </a:lnTo>
                  <a:lnTo>
                    <a:pt x="861060" y="38100"/>
                  </a:lnTo>
                  <a:close/>
                </a:path>
                <a:path w="949960" h="586739">
                  <a:moveTo>
                    <a:pt x="911860" y="25400"/>
                  </a:moveTo>
                  <a:lnTo>
                    <a:pt x="873760" y="25400"/>
                  </a:lnTo>
                  <a:lnTo>
                    <a:pt x="873760" y="50800"/>
                  </a:lnTo>
                  <a:lnTo>
                    <a:pt x="911860" y="50800"/>
                  </a:lnTo>
                  <a:lnTo>
                    <a:pt x="937260" y="38100"/>
                  </a:lnTo>
                  <a:lnTo>
                    <a:pt x="911860" y="2540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31517"/>
            <a:ext cx="12192000" cy="6126480"/>
            <a:chOff x="0" y="731517"/>
            <a:chExt cx="12192000" cy="61264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31517"/>
              <a:ext cx="12191999" cy="6126479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6672579" y="5013960"/>
              <a:ext cx="5255260" cy="1112520"/>
            </a:xfrm>
            <a:custGeom>
              <a:avLst/>
              <a:gdLst/>
              <a:ahLst/>
              <a:cxnLst/>
              <a:rect l="l" t="t" r="r" b="b"/>
              <a:pathLst>
                <a:path w="5255259" h="1112520">
                  <a:moveTo>
                    <a:pt x="5255260" y="0"/>
                  </a:moveTo>
                  <a:lnTo>
                    <a:pt x="0" y="0"/>
                  </a:lnTo>
                  <a:lnTo>
                    <a:pt x="0" y="1112520"/>
                  </a:lnTo>
                  <a:lnTo>
                    <a:pt x="5255260" y="1112520"/>
                  </a:lnTo>
                  <a:lnTo>
                    <a:pt x="5255260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752208" y="5289550"/>
            <a:ext cx="473392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10" dirty="0"/>
              <a:t>arsip/dokumen</a:t>
            </a:r>
            <a:r>
              <a:rPr sz="3200" spc="-25" dirty="0"/>
              <a:t> </a:t>
            </a:r>
            <a:r>
              <a:rPr sz="3200" dirty="0"/>
              <a:t>dalam</a:t>
            </a:r>
            <a:r>
              <a:rPr sz="3200" spc="-15" dirty="0"/>
              <a:t> folder</a:t>
            </a:r>
            <a:endParaRPr sz="32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31517"/>
            <a:ext cx="12191999" cy="612647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7496809" y="4580890"/>
            <a:ext cx="4391660" cy="1729739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vert="horz" wrap="square" lIns="0" tIns="24130" rIns="0" bIns="0" rtlCol="0">
            <a:spAutoFit/>
          </a:bodyPr>
          <a:lstStyle/>
          <a:p>
            <a:pPr marL="90805">
              <a:lnSpc>
                <a:spcPct val="100000"/>
              </a:lnSpc>
              <a:spcBef>
                <a:spcPts val="190"/>
              </a:spcBef>
            </a:pP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Buat</a:t>
            </a: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Folder</a:t>
            </a:r>
            <a:r>
              <a:rPr sz="28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(</a:t>
            </a:r>
            <a:r>
              <a:rPr sz="2800" b="1" i="1" dirty="0">
                <a:solidFill>
                  <a:srgbClr val="FFFFFF"/>
                </a:solidFill>
                <a:latin typeface="Calibri"/>
                <a:cs typeface="Calibri"/>
              </a:rPr>
              <a:t>guide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)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35" dirty="0">
                <a:solidFill>
                  <a:srgbClr val="FFFFFF"/>
                </a:solidFill>
                <a:latin typeface="Calibri"/>
                <a:cs typeface="Calibri"/>
              </a:rPr>
              <a:t>Primer,</a:t>
            </a:r>
            <a:endParaRPr sz="2800">
              <a:latin typeface="Calibri"/>
              <a:cs typeface="Calibri"/>
            </a:endParaRPr>
          </a:p>
          <a:p>
            <a:pPr marL="90805" marR="704215">
              <a:lnSpc>
                <a:spcPct val="119700"/>
              </a:lnSpc>
              <a:spcBef>
                <a:spcPts val="20"/>
              </a:spcBef>
            </a:pPr>
            <a:r>
              <a:rPr sz="2800" b="1" spc="-15" dirty="0">
                <a:solidFill>
                  <a:srgbClr val="00AF50"/>
                </a:solidFill>
                <a:latin typeface="Calibri"/>
                <a:cs typeface="Calibri"/>
              </a:rPr>
              <a:t>Folder</a:t>
            </a:r>
            <a:r>
              <a:rPr sz="2800" b="1" spc="25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800" b="1" spc="-5" dirty="0">
                <a:solidFill>
                  <a:srgbClr val="00AF50"/>
                </a:solidFill>
                <a:latin typeface="Calibri"/>
                <a:cs typeface="Calibri"/>
              </a:rPr>
              <a:t>(guide) </a:t>
            </a:r>
            <a:r>
              <a:rPr sz="2800" b="1" spc="-35" dirty="0">
                <a:solidFill>
                  <a:srgbClr val="00AF50"/>
                </a:solidFill>
                <a:latin typeface="Calibri"/>
                <a:cs typeface="Calibri"/>
              </a:rPr>
              <a:t>Sekunder, </a:t>
            </a:r>
            <a:r>
              <a:rPr sz="2800" b="1" spc="-620" dirty="0">
                <a:solidFill>
                  <a:srgbClr val="00AF50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FF0000"/>
                </a:solidFill>
                <a:latin typeface="Calibri"/>
                <a:cs typeface="Calibri"/>
              </a:rPr>
              <a:t>Folder</a:t>
            </a:r>
            <a:r>
              <a:rPr sz="2800" b="1" spc="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(</a:t>
            </a:r>
            <a:r>
              <a:rPr sz="2800" b="1" i="1" dirty="0">
                <a:solidFill>
                  <a:srgbClr val="FF0000"/>
                </a:solidFill>
                <a:latin typeface="Calibri"/>
                <a:cs typeface="Calibri"/>
              </a:rPr>
              <a:t>guide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)</a:t>
            </a:r>
            <a:r>
              <a:rPr sz="2800" b="1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70" dirty="0">
                <a:solidFill>
                  <a:srgbClr val="FF0000"/>
                </a:solidFill>
                <a:latin typeface="Calibri"/>
                <a:cs typeface="Calibri"/>
              </a:rPr>
              <a:t>Tersier</a:t>
            </a:r>
            <a:r>
              <a:rPr sz="2800" b="1" spc="-70" dirty="0">
                <a:latin typeface="Calibri"/>
                <a:cs typeface="Calibri"/>
              </a:rPr>
              <a:t>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31517"/>
            <a:ext cx="12191999" cy="612647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154170" y="5373370"/>
            <a:ext cx="7734300" cy="650240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95"/>
              </a:spcBef>
            </a:pPr>
            <a:r>
              <a:rPr sz="2800" b="1" spc="-10" dirty="0">
                <a:latin typeface="Calibri"/>
                <a:cs typeface="Calibri"/>
              </a:rPr>
              <a:t>Masukkan</a:t>
            </a:r>
            <a:r>
              <a:rPr sz="2800" b="1" spc="30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folder</a:t>
            </a:r>
            <a:r>
              <a:rPr sz="2800" b="1" spc="25" dirty="0">
                <a:latin typeface="Calibri"/>
                <a:cs typeface="Calibri"/>
              </a:rPr>
              <a:t> </a:t>
            </a:r>
            <a:r>
              <a:rPr sz="2800" b="1" spc="-45" dirty="0">
                <a:latin typeface="Calibri"/>
                <a:cs typeface="Calibri"/>
              </a:rPr>
              <a:t>ke</a:t>
            </a:r>
            <a:r>
              <a:rPr sz="2800" b="1" spc="1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&gt;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tersier</a:t>
            </a:r>
            <a:r>
              <a:rPr sz="2800" b="1" spc="4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&gt;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sekunder</a:t>
            </a:r>
            <a:r>
              <a:rPr sz="2800" b="1" spc="3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&gt; </a:t>
            </a:r>
            <a:r>
              <a:rPr sz="2800" b="1" spc="-5" dirty="0">
                <a:latin typeface="Calibri"/>
                <a:cs typeface="Calibri"/>
              </a:rPr>
              <a:t>primer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723640" y="1389380"/>
            <a:ext cx="5052060" cy="1026160"/>
            <a:chOff x="3723640" y="1389380"/>
            <a:chExt cx="5052060" cy="1026160"/>
          </a:xfrm>
        </p:grpSpPr>
        <p:sp>
          <p:nvSpPr>
            <p:cNvPr id="5" name="object 5"/>
            <p:cNvSpPr/>
            <p:nvPr/>
          </p:nvSpPr>
          <p:spPr>
            <a:xfrm>
              <a:off x="4008120" y="2186940"/>
              <a:ext cx="4752340" cy="215900"/>
            </a:xfrm>
            <a:custGeom>
              <a:avLst/>
              <a:gdLst/>
              <a:ahLst/>
              <a:cxnLst/>
              <a:rect l="l" t="t" r="r" b="b"/>
              <a:pathLst>
                <a:path w="4752340" h="215900">
                  <a:moveTo>
                    <a:pt x="0" y="35940"/>
                  </a:moveTo>
                  <a:lnTo>
                    <a:pt x="2829" y="21967"/>
                  </a:lnTo>
                  <a:lnTo>
                    <a:pt x="10540" y="10541"/>
                  </a:lnTo>
                  <a:lnTo>
                    <a:pt x="21967" y="2829"/>
                  </a:lnTo>
                  <a:lnTo>
                    <a:pt x="35940" y="0"/>
                  </a:lnTo>
                  <a:lnTo>
                    <a:pt x="4716399" y="0"/>
                  </a:lnTo>
                  <a:lnTo>
                    <a:pt x="4730372" y="2829"/>
                  </a:lnTo>
                  <a:lnTo>
                    <a:pt x="4741799" y="10541"/>
                  </a:lnTo>
                  <a:lnTo>
                    <a:pt x="4749510" y="21967"/>
                  </a:lnTo>
                  <a:lnTo>
                    <a:pt x="4752339" y="35940"/>
                  </a:lnTo>
                  <a:lnTo>
                    <a:pt x="4752339" y="179959"/>
                  </a:lnTo>
                  <a:lnTo>
                    <a:pt x="4749510" y="193932"/>
                  </a:lnTo>
                  <a:lnTo>
                    <a:pt x="4741798" y="205358"/>
                  </a:lnTo>
                  <a:lnTo>
                    <a:pt x="4730372" y="213070"/>
                  </a:lnTo>
                  <a:lnTo>
                    <a:pt x="4716399" y="215900"/>
                  </a:lnTo>
                  <a:lnTo>
                    <a:pt x="35940" y="215900"/>
                  </a:lnTo>
                  <a:lnTo>
                    <a:pt x="21967" y="213070"/>
                  </a:lnTo>
                  <a:lnTo>
                    <a:pt x="10541" y="205359"/>
                  </a:lnTo>
                  <a:lnTo>
                    <a:pt x="2829" y="193932"/>
                  </a:lnTo>
                  <a:lnTo>
                    <a:pt x="0" y="179959"/>
                  </a:lnTo>
                  <a:lnTo>
                    <a:pt x="0" y="35940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23640" y="1938032"/>
              <a:ext cx="401561" cy="42950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766820" y="1998980"/>
              <a:ext cx="241300" cy="309245"/>
            </a:xfrm>
            <a:custGeom>
              <a:avLst/>
              <a:gdLst/>
              <a:ahLst/>
              <a:cxnLst/>
              <a:rect l="l" t="t" r="r" b="b"/>
              <a:pathLst>
                <a:path w="241300" h="309244">
                  <a:moveTo>
                    <a:pt x="165100" y="25400"/>
                  </a:moveTo>
                  <a:lnTo>
                    <a:pt x="5714" y="25400"/>
                  </a:lnTo>
                  <a:lnTo>
                    <a:pt x="0" y="31115"/>
                  </a:lnTo>
                  <a:lnTo>
                    <a:pt x="0" y="303022"/>
                  </a:lnTo>
                  <a:lnTo>
                    <a:pt x="5714" y="308737"/>
                  </a:lnTo>
                  <a:lnTo>
                    <a:pt x="241300" y="308737"/>
                  </a:lnTo>
                  <a:lnTo>
                    <a:pt x="241300" y="296037"/>
                  </a:lnTo>
                  <a:lnTo>
                    <a:pt x="25400" y="296037"/>
                  </a:lnTo>
                  <a:lnTo>
                    <a:pt x="12700" y="283337"/>
                  </a:lnTo>
                  <a:lnTo>
                    <a:pt x="25400" y="283337"/>
                  </a:lnTo>
                  <a:lnTo>
                    <a:pt x="25400" y="50800"/>
                  </a:lnTo>
                  <a:lnTo>
                    <a:pt x="12700" y="50800"/>
                  </a:lnTo>
                  <a:lnTo>
                    <a:pt x="25400" y="38100"/>
                  </a:lnTo>
                  <a:lnTo>
                    <a:pt x="165100" y="38100"/>
                  </a:lnTo>
                  <a:lnTo>
                    <a:pt x="165100" y="25400"/>
                  </a:lnTo>
                  <a:close/>
                </a:path>
                <a:path w="241300" h="309244">
                  <a:moveTo>
                    <a:pt x="25400" y="283337"/>
                  </a:moveTo>
                  <a:lnTo>
                    <a:pt x="12700" y="283337"/>
                  </a:lnTo>
                  <a:lnTo>
                    <a:pt x="25400" y="296037"/>
                  </a:lnTo>
                  <a:lnTo>
                    <a:pt x="25400" y="283337"/>
                  </a:lnTo>
                  <a:close/>
                </a:path>
                <a:path w="241300" h="309244">
                  <a:moveTo>
                    <a:pt x="241300" y="283337"/>
                  </a:moveTo>
                  <a:lnTo>
                    <a:pt x="25400" y="283337"/>
                  </a:lnTo>
                  <a:lnTo>
                    <a:pt x="25400" y="296037"/>
                  </a:lnTo>
                  <a:lnTo>
                    <a:pt x="241300" y="296037"/>
                  </a:lnTo>
                  <a:lnTo>
                    <a:pt x="241300" y="283337"/>
                  </a:lnTo>
                  <a:close/>
                </a:path>
                <a:path w="241300" h="309244">
                  <a:moveTo>
                    <a:pt x="165100" y="0"/>
                  </a:moveTo>
                  <a:lnTo>
                    <a:pt x="165100" y="76200"/>
                  </a:lnTo>
                  <a:lnTo>
                    <a:pt x="215900" y="50800"/>
                  </a:lnTo>
                  <a:lnTo>
                    <a:pt x="177800" y="50800"/>
                  </a:lnTo>
                  <a:lnTo>
                    <a:pt x="177800" y="25400"/>
                  </a:lnTo>
                  <a:lnTo>
                    <a:pt x="215900" y="25400"/>
                  </a:lnTo>
                  <a:lnTo>
                    <a:pt x="165100" y="0"/>
                  </a:lnTo>
                  <a:close/>
                </a:path>
                <a:path w="241300" h="309244">
                  <a:moveTo>
                    <a:pt x="25400" y="38100"/>
                  </a:moveTo>
                  <a:lnTo>
                    <a:pt x="12700" y="50800"/>
                  </a:lnTo>
                  <a:lnTo>
                    <a:pt x="25400" y="50800"/>
                  </a:lnTo>
                  <a:lnTo>
                    <a:pt x="25400" y="38100"/>
                  </a:lnTo>
                  <a:close/>
                </a:path>
                <a:path w="241300" h="309244">
                  <a:moveTo>
                    <a:pt x="165100" y="38100"/>
                  </a:moveTo>
                  <a:lnTo>
                    <a:pt x="25400" y="38100"/>
                  </a:lnTo>
                  <a:lnTo>
                    <a:pt x="25400" y="50800"/>
                  </a:lnTo>
                  <a:lnTo>
                    <a:pt x="165100" y="50800"/>
                  </a:lnTo>
                  <a:lnTo>
                    <a:pt x="165100" y="38100"/>
                  </a:lnTo>
                  <a:close/>
                </a:path>
                <a:path w="241300" h="309244">
                  <a:moveTo>
                    <a:pt x="215900" y="25400"/>
                  </a:moveTo>
                  <a:lnTo>
                    <a:pt x="177800" y="25400"/>
                  </a:lnTo>
                  <a:lnTo>
                    <a:pt x="177800" y="50800"/>
                  </a:lnTo>
                  <a:lnTo>
                    <a:pt x="215900" y="50800"/>
                  </a:lnTo>
                  <a:lnTo>
                    <a:pt x="241300" y="38100"/>
                  </a:lnTo>
                  <a:lnTo>
                    <a:pt x="215900" y="2540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08120" y="1651000"/>
              <a:ext cx="4752340" cy="495300"/>
            </a:xfrm>
            <a:custGeom>
              <a:avLst/>
              <a:gdLst/>
              <a:ahLst/>
              <a:cxnLst/>
              <a:rect l="l" t="t" r="r" b="b"/>
              <a:pathLst>
                <a:path w="4752340" h="495300">
                  <a:moveTo>
                    <a:pt x="0" y="315340"/>
                  </a:moveTo>
                  <a:lnTo>
                    <a:pt x="2829" y="301367"/>
                  </a:lnTo>
                  <a:lnTo>
                    <a:pt x="10540" y="289941"/>
                  </a:lnTo>
                  <a:lnTo>
                    <a:pt x="21967" y="282229"/>
                  </a:lnTo>
                  <a:lnTo>
                    <a:pt x="35940" y="279400"/>
                  </a:lnTo>
                  <a:lnTo>
                    <a:pt x="4716399" y="279400"/>
                  </a:lnTo>
                  <a:lnTo>
                    <a:pt x="4730372" y="282229"/>
                  </a:lnTo>
                  <a:lnTo>
                    <a:pt x="4741799" y="289940"/>
                  </a:lnTo>
                  <a:lnTo>
                    <a:pt x="4749510" y="301367"/>
                  </a:lnTo>
                  <a:lnTo>
                    <a:pt x="4752339" y="315340"/>
                  </a:lnTo>
                  <a:lnTo>
                    <a:pt x="4752339" y="459359"/>
                  </a:lnTo>
                  <a:lnTo>
                    <a:pt x="4749510" y="473332"/>
                  </a:lnTo>
                  <a:lnTo>
                    <a:pt x="4741798" y="484758"/>
                  </a:lnTo>
                  <a:lnTo>
                    <a:pt x="4730372" y="492470"/>
                  </a:lnTo>
                  <a:lnTo>
                    <a:pt x="4716399" y="495300"/>
                  </a:lnTo>
                  <a:lnTo>
                    <a:pt x="35940" y="495300"/>
                  </a:lnTo>
                  <a:lnTo>
                    <a:pt x="21967" y="492470"/>
                  </a:lnTo>
                  <a:lnTo>
                    <a:pt x="10541" y="484759"/>
                  </a:lnTo>
                  <a:lnTo>
                    <a:pt x="2829" y="473332"/>
                  </a:lnTo>
                  <a:lnTo>
                    <a:pt x="0" y="459359"/>
                  </a:lnTo>
                  <a:lnTo>
                    <a:pt x="0" y="315340"/>
                  </a:lnTo>
                  <a:close/>
                </a:path>
                <a:path w="4752340" h="495300">
                  <a:moveTo>
                    <a:pt x="0" y="36449"/>
                  </a:moveTo>
                  <a:lnTo>
                    <a:pt x="2855" y="22234"/>
                  </a:lnTo>
                  <a:lnTo>
                    <a:pt x="10652" y="10652"/>
                  </a:lnTo>
                  <a:lnTo>
                    <a:pt x="22234" y="2855"/>
                  </a:lnTo>
                  <a:lnTo>
                    <a:pt x="36449" y="0"/>
                  </a:lnTo>
                  <a:lnTo>
                    <a:pt x="4715890" y="0"/>
                  </a:lnTo>
                  <a:lnTo>
                    <a:pt x="4730105" y="2855"/>
                  </a:lnTo>
                  <a:lnTo>
                    <a:pt x="4741687" y="10652"/>
                  </a:lnTo>
                  <a:lnTo>
                    <a:pt x="4749484" y="22234"/>
                  </a:lnTo>
                  <a:lnTo>
                    <a:pt x="4752339" y="36449"/>
                  </a:lnTo>
                  <a:lnTo>
                    <a:pt x="4752339" y="181990"/>
                  </a:lnTo>
                  <a:lnTo>
                    <a:pt x="4749484" y="196205"/>
                  </a:lnTo>
                  <a:lnTo>
                    <a:pt x="4741687" y="207787"/>
                  </a:lnTo>
                  <a:lnTo>
                    <a:pt x="4730105" y="215584"/>
                  </a:lnTo>
                  <a:lnTo>
                    <a:pt x="4715890" y="218439"/>
                  </a:lnTo>
                  <a:lnTo>
                    <a:pt x="36449" y="218439"/>
                  </a:lnTo>
                  <a:lnTo>
                    <a:pt x="22234" y="215584"/>
                  </a:lnTo>
                  <a:lnTo>
                    <a:pt x="10652" y="207787"/>
                  </a:lnTo>
                  <a:lnTo>
                    <a:pt x="2855" y="196205"/>
                  </a:lnTo>
                  <a:lnTo>
                    <a:pt x="0" y="181990"/>
                  </a:lnTo>
                  <a:lnTo>
                    <a:pt x="0" y="36449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23640" y="1661160"/>
              <a:ext cx="401561" cy="44983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66820" y="1722120"/>
              <a:ext cx="241300" cy="328295"/>
            </a:xfrm>
            <a:custGeom>
              <a:avLst/>
              <a:gdLst/>
              <a:ahLst/>
              <a:cxnLst/>
              <a:rect l="l" t="t" r="r" b="b"/>
              <a:pathLst>
                <a:path w="241300" h="328294">
                  <a:moveTo>
                    <a:pt x="165100" y="25400"/>
                  </a:moveTo>
                  <a:lnTo>
                    <a:pt x="5714" y="25400"/>
                  </a:lnTo>
                  <a:lnTo>
                    <a:pt x="0" y="31114"/>
                  </a:lnTo>
                  <a:lnTo>
                    <a:pt x="0" y="322579"/>
                  </a:lnTo>
                  <a:lnTo>
                    <a:pt x="5714" y="328294"/>
                  </a:lnTo>
                  <a:lnTo>
                    <a:pt x="241300" y="328294"/>
                  </a:lnTo>
                  <a:lnTo>
                    <a:pt x="241300" y="315594"/>
                  </a:lnTo>
                  <a:lnTo>
                    <a:pt x="25400" y="315594"/>
                  </a:lnTo>
                  <a:lnTo>
                    <a:pt x="12700" y="302894"/>
                  </a:lnTo>
                  <a:lnTo>
                    <a:pt x="25400" y="302894"/>
                  </a:lnTo>
                  <a:lnTo>
                    <a:pt x="25400" y="50800"/>
                  </a:lnTo>
                  <a:lnTo>
                    <a:pt x="12700" y="50800"/>
                  </a:lnTo>
                  <a:lnTo>
                    <a:pt x="25400" y="38100"/>
                  </a:lnTo>
                  <a:lnTo>
                    <a:pt x="165100" y="38100"/>
                  </a:lnTo>
                  <a:lnTo>
                    <a:pt x="165100" y="25400"/>
                  </a:lnTo>
                  <a:close/>
                </a:path>
                <a:path w="241300" h="328294">
                  <a:moveTo>
                    <a:pt x="25400" y="302894"/>
                  </a:moveTo>
                  <a:lnTo>
                    <a:pt x="12700" y="302894"/>
                  </a:lnTo>
                  <a:lnTo>
                    <a:pt x="25400" y="315594"/>
                  </a:lnTo>
                  <a:lnTo>
                    <a:pt x="25400" y="302894"/>
                  </a:lnTo>
                  <a:close/>
                </a:path>
                <a:path w="241300" h="328294">
                  <a:moveTo>
                    <a:pt x="241300" y="302894"/>
                  </a:moveTo>
                  <a:lnTo>
                    <a:pt x="25400" y="302894"/>
                  </a:lnTo>
                  <a:lnTo>
                    <a:pt x="25400" y="315594"/>
                  </a:lnTo>
                  <a:lnTo>
                    <a:pt x="241300" y="315594"/>
                  </a:lnTo>
                  <a:lnTo>
                    <a:pt x="241300" y="302894"/>
                  </a:lnTo>
                  <a:close/>
                </a:path>
                <a:path w="241300" h="328294">
                  <a:moveTo>
                    <a:pt x="165100" y="0"/>
                  </a:moveTo>
                  <a:lnTo>
                    <a:pt x="165100" y="76200"/>
                  </a:lnTo>
                  <a:lnTo>
                    <a:pt x="215900" y="50800"/>
                  </a:lnTo>
                  <a:lnTo>
                    <a:pt x="177800" y="50800"/>
                  </a:lnTo>
                  <a:lnTo>
                    <a:pt x="177800" y="25400"/>
                  </a:lnTo>
                  <a:lnTo>
                    <a:pt x="215900" y="25400"/>
                  </a:lnTo>
                  <a:lnTo>
                    <a:pt x="165100" y="0"/>
                  </a:lnTo>
                  <a:close/>
                </a:path>
                <a:path w="241300" h="328294">
                  <a:moveTo>
                    <a:pt x="25400" y="38100"/>
                  </a:moveTo>
                  <a:lnTo>
                    <a:pt x="12700" y="50800"/>
                  </a:lnTo>
                  <a:lnTo>
                    <a:pt x="25400" y="50800"/>
                  </a:lnTo>
                  <a:lnTo>
                    <a:pt x="25400" y="38100"/>
                  </a:lnTo>
                  <a:close/>
                </a:path>
                <a:path w="241300" h="328294">
                  <a:moveTo>
                    <a:pt x="165100" y="38100"/>
                  </a:moveTo>
                  <a:lnTo>
                    <a:pt x="25400" y="38100"/>
                  </a:lnTo>
                  <a:lnTo>
                    <a:pt x="25400" y="50800"/>
                  </a:lnTo>
                  <a:lnTo>
                    <a:pt x="165100" y="50800"/>
                  </a:lnTo>
                  <a:lnTo>
                    <a:pt x="165100" y="38100"/>
                  </a:lnTo>
                  <a:close/>
                </a:path>
                <a:path w="241300" h="328294">
                  <a:moveTo>
                    <a:pt x="215900" y="25400"/>
                  </a:moveTo>
                  <a:lnTo>
                    <a:pt x="177800" y="25400"/>
                  </a:lnTo>
                  <a:lnTo>
                    <a:pt x="177800" y="50800"/>
                  </a:lnTo>
                  <a:lnTo>
                    <a:pt x="215900" y="50800"/>
                  </a:lnTo>
                  <a:lnTo>
                    <a:pt x="241300" y="38100"/>
                  </a:lnTo>
                  <a:lnTo>
                    <a:pt x="215900" y="2540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010660" y="1402080"/>
              <a:ext cx="4752340" cy="215900"/>
            </a:xfrm>
            <a:custGeom>
              <a:avLst/>
              <a:gdLst/>
              <a:ahLst/>
              <a:cxnLst/>
              <a:rect l="l" t="t" r="r" b="b"/>
              <a:pathLst>
                <a:path w="4752340" h="215900">
                  <a:moveTo>
                    <a:pt x="0" y="35941"/>
                  </a:moveTo>
                  <a:lnTo>
                    <a:pt x="2829" y="21967"/>
                  </a:lnTo>
                  <a:lnTo>
                    <a:pt x="10540" y="10540"/>
                  </a:lnTo>
                  <a:lnTo>
                    <a:pt x="21967" y="2829"/>
                  </a:lnTo>
                  <a:lnTo>
                    <a:pt x="35940" y="0"/>
                  </a:lnTo>
                  <a:lnTo>
                    <a:pt x="4716398" y="0"/>
                  </a:lnTo>
                  <a:lnTo>
                    <a:pt x="4730372" y="2829"/>
                  </a:lnTo>
                  <a:lnTo>
                    <a:pt x="4741799" y="10541"/>
                  </a:lnTo>
                  <a:lnTo>
                    <a:pt x="4749510" y="21967"/>
                  </a:lnTo>
                  <a:lnTo>
                    <a:pt x="4752340" y="35941"/>
                  </a:lnTo>
                  <a:lnTo>
                    <a:pt x="4752340" y="179959"/>
                  </a:lnTo>
                  <a:lnTo>
                    <a:pt x="4749510" y="193932"/>
                  </a:lnTo>
                  <a:lnTo>
                    <a:pt x="4741798" y="205358"/>
                  </a:lnTo>
                  <a:lnTo>
                    <a:pt x="4730372" y="213070"/>
                  </a:lnTo>
                  <a:lnTo>
                    <a:pt x="4716398" y="215900"/>
                  </a:lnTo>
                  <a:lnTo>
                    <a:pt x="35940" y="215900"/>
                  </a:lnTo>
                  <a:lnTo>
                    <a:pt x="21967" y="213070"/>
                  </a:lnTo>
                  <a:lnTo>
                    <a:pt x="10541" y="205359"/>
                  </a:lnTo>
                  <a:lnTo>
                    <a:pt x="2829" y="193932"/>
                  </a:lnTo>
                  <a:lnTo>
                    <a:pt x="0" y="179959"/>
                  </a:lnTo>
                  <a:lnTo>
                    <a:pt x="0" y="35941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23640" y="1409712"/>
              <a:ext cx="404113" cy="42442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766820" y="1470660"/>
              <a:ext cx="243204" cy="302260"/>
            </a:xfrm>
            <a:custGeom>
              <a:avLst/>
              <a:gdLst/>
              <a:ahLst/>
              <a:cxnLst/>
              <a:rect l="l" t="t" r="r" b="b"/>
              <a:pathLst>
                <a:path w="243204" h="302260">
                  <a:moveTo>
                    <a:pt x="167004" y="25400"/>
                  </a:moveTo>
                  <a:lnTo>
                    <a:pt x="5714" y="25400"/>
                  </a:lnTo>
                  <a:lnTo>
                    <a:pt x="0" y="31114"/>
                  </a:lnTo>
                  <a:lnTo>
                    <a:pt x="0" y="296417"/>
                  </a:lnTo>
                  <a:lnTo>
                    <a:pt x="5714" y="302132"/>
                  </a:lnTo>
                  <a:lnTo>
                    <a:pt x="241300" y="302132"/>
                  </a:lnTo>
                  <a:lnTo>
                    <a:pt x="241300" y="289432"/>
                  </a:lnTo>
                  <a:lnTo>
                    <a:pt x="25400" y="289432"/>
                  </a:lnTo>
                  <a:lnTo>
                    <a:pt x="12700" y="276732"/>
                  </a:lnTo>
                  <a:lnTo>
                    <a:pt x="25400" y="276732"/>
                  </a:lnTo>
                  <a:lnTo>
                    <a:pt x="25400" y="50800"/>
                  </a:lnTo>
                  <a:lnTo>
                    <a:pt x="12700" y="50800"/>
                  </a:lnTo>
                  <a:lnTo>
                    <a:pt x="25400" y="38100"/>
                  </a:lnTo>
                  <a:lnTo>
                    <a:pt x="167004" y="38100"/>
                  </a:lnTo>
                  <a:lnTo>
                    <a:pt x="167004" y="25400"/>
                  </a:lnTo>
                  <a:close/>
                </a:path>
                <a:path w="243204" h="302260">
                  <a:moveTo>
                    <a:pt x="25400" y="276732"/>
                  </a:moveTo>
                  <a:lnTo>
                    <a:pt x="12700" y="276732"/>
                  </a:lnTo>
                  <a:lnTo>
                    <a:pt x="25400" y="289432"/>
                  </a:lnTo>
                  <a:lnTo>
                    <a:pt x="25400" y="276732"/>
                  </a:lnTo>
                  <a:close/>
                </a:path>
                <a:path w="243204" h="302260">
                  <a:moveTo>
                    <a:pt x="241300" y="276732"/>
                  </a:moveTo>
                  <a:lnTo>
                    <a:pt x="25400" y="276732"/>
                  </a:lnTo>
                  <a:lnTo>
                    <a:pt x="25400" y="289432"/>
                  </a:lnTo>
                  <a:lnTo>
                    <a:pt x="241300" y="289432"/>
                  </a:lnTo>
                  <a:lnTo>
                    <a:pt x="241300" y="276732"/>
                  </a:lnTo>
                  <a:close/>
                </a:path>
                <a:path w="243204" h="302260">
                  <a:moveTo>
                    <a:pt x="167004" y="0"/>
                  </a:moveTo>
                  <a:lnTo>
                    <a:pt x="167004" y="76200"/>
                  </a:lnTo>
                  <a:lnTo>
                    <a:pt x="217804" y="50800"/>
                  </a:lnTo>
                  <a:lnTo>
                    <a:pt x="179704" y="50800"/>
                  </a:lnTo>
                  <a:lnTo>
                    <a:pt x="179704" y="25400"/>
                  </a:lnTo>
                  <a:lnTo>
                    <a:pt x="217804" y="25400"/>
                  </a:lnTo>
                  <a:lnTo>
                    <a:pt x="167004" y="0"/>
                  </a:lnTo>
                  <a:close/>
                </a:path>
                <a:path w="243204" h="302260">
                  <a:moveTo>
                    <a:pt x="25400" y="38100"/>
                  </a:moveTo>
                  <a:lnTo>
                    <a:pt x="12700" y="50800"/>
                  </a:lnTo>
                  <a:lnTo>
                    <a:pt x="25400" y="50800"/>
                  </a:lnTo>
                  <a:lnTo>
                    <a:pt x="25400" y="38100"/>
                  </a:lnTo>
                  <a:close/>
                </a:path>
                <a:path w="243204" h="302260">
                  <a:moveTo>
                    <a:pt x="167004" y="38100"/>
                  </a:moveTo>
                  <a:lnTo>
                    <a:pt x="25400" y="38100"/>
                  </a:lnTo>
                  <a:lnTo>
                    <a:pt x="25400" y="50800"/>
                  </a:lnTo>
                  <a:lnTo>
                    <a:pt x="167004" y="50800"/>
                  </a:lnTo>
                  <a:lnTo>
                    <a:pt x="167004" y="38100"/>
                  </a:lnTo>
                  <a:close/>
                </a:path>
                <a:path w="243204" h="302260">
                  <a:moveTo>
                    <a:pt x="217804" y="25400"/>
                  </a:moveTo>
                  <a:lnTo>
                    <a:pt x="179704" y="25400"/>
                  </a:lnTo>
                  <a:lnTo>
                    <a:pt x="179704" y="50800"/>
                  </a:lnTo>
                  <a:lnTo>
                    <a:pt x="217804" y="50800"/>
                  </a:lnTo>
                  <a:lnTo>
                    <a:pt x="243204" y="38100"/>
                  </a:lnTo>
                  <a:lnTo>
                    <a:pt x="217804" y="2540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8889618" y="1344548"/>
            <a:ext cx="1030605" cy="1087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75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PRIMER</a:t>
            </a:r>
            <a:endParaRPr sz="1800">
              <a:latin typeface="Calibri"/>
              <a:cs typeface="Calibri"/>
            </a:endParaRPr>
          </a:p>
          <a:p>
            <a:pPr marL="14604">
              <a:lnSpc>
                <a:spcPts val="1975"/>
              </a:lnSpc>
            </a:pPr>
            <a:r>
              <a:rPr sz="1800" spc="-10" dirty="0">
                <a:latin typeface="Calibri"/>
                <a:cs typeface="Calibri"/>
              </a:rPr>
              <a:t>SEKUNDER</a:t>
            </a:r>
            <a:endParaRPr sz="1800">
              <a:latin typeface="Calibri"/>
              <a:cs typeface="Calibri"/>
            </a:endParaRPr>
          </a:p>
          <a:p>
            <a:pPr marL="64769" marR="231775" indent="-26670">
              <a:lnSpc>
                <a:spcPts val="2130"/>
              </a:lnSpc>
              <a:spcBef>
                <a:spcPts val="204"/>
              </a:spcBef>
            </a:pPr>
            <a:r>
              <a:rPr sz="1800" spc="-10" dirty="0">
                <a:latin typeface="Calibri"/>
                <a:cs typeface="Calibri"/>
              </a:rPr>
              <a:t>TERSIER </a:t>
            </a:r>
            <a:r>
              <a:rPr sz="1800" spc="-395" dirty="0">
                <a:latin typeface="Calibri"/>
                <a:cs typeface="Calibri"/>
              </a:rPr>
              <a:t> </a:t>
            </a:r>
            <a:r>
              <a:rPr sz="1800" spc="-30" dirty="0">
                <a:latin typeface="Calibri"/>
                <a:cs typeface="Calibri"/>
              </a:rPr>
              <a:t>F</a:t>
            </a:r>
            <a:r>
              <a:rPr sz="1800" spc="5" dirty="0">
                <a:latin typeface="Calibri"/>
                <a:cs typeface="Calibri"/>
              </a:rPr>
              <a:t>O</a:t>
            </a:r>
            <a:r>
              <a:rPr sz="1800" spc="-5" dirty="0">
                <a:latin typeface="Calibri"/>
                <a:cs typeface="Calibri"/>
              </a:rPr>
              <a:t>LDER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54170" y="5373370"/>
            <a:ext cx="7734300" cy="650240"/>
          </a:xfrm>
          <a:custGeom>
            <a:avLst/>
            <a:gdLst/>
            <a:ahLst/>
            <a:cxnLst/>
            <a:rect l="l" t="t" r="r" b="b"/>
            <a:pathLst>
              <a:path w="7734300" h="650239">
                <a:moveTo>
                  <a:pt x="7734300" y="0"/>
                </a:moveTo>
                <a:lnTo>
                  <a:pt x="0" y="0"/>
                </a:lnTo>
                <a:lnTo>
                  <a:pt x="0" y="650239"/>
                </a:lnTo>
                <a:lnTo>
                  <a:pt x="7734300" y="650239"/>
                </a:lnTo>
                <a:lnTo>
                  <a:pt x="7734300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54170" y="5373370"/>
            <a:ext cx="7734300" cy="650240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89535">
              <a:lnSpc>
                <a:spcPct val="100000"/>
              </a:lnSpc>
              <a:spcBef>
                <a:spcPts val="195"/>
              </a:spcBef>
            </a:pPr>
            <a:r>
              <a:rPr sz="2800" b="1" spc="-10" dirty="0">
                <a:latin typeface="Calibri"/>
                <a:cs typeface="Calibri"/>
              </a:rPr>
              <a:t>Masukkan</a:t>
            </a:r>
            <a:r>
              <a:rPr sz="2800" b="1" spc="30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folder</a:t>
            </a:r>
            <a:r>
              <a:rPr sz="2800" b="1" spc="25" dirty="0">
                <a:latin typeface="Calibri"/>
                <a:cs typeface="Calibri"/>
              </a:rPr>
              <a:t> </a:t>
            </a:r>
            <a:r>
              <a:rPr sz="2800" b="1" spc="-45" dirty="0">
                <a:latin typeface="Calibri"/>
                <a:cs typeface="Calibri"/>
              </a:rPr>
              <a:t>ke</a:t>
            </a:r>
            <a:r>
              <a:rPr sz="2800" b="1" spc="1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&gt;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5" dirty="0">
                <a:latin typeface="Calibri"/>
                <a:cs typeface="Calibri"/>
              </a:rPr>
              <a:t>tersier</a:t>
            </a:r>
            <a:r>
              <a:rPr sz="2800" b="1" spc="4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&gt;</a:t>
            </a:r>
            <a:r>
              <a:rPr sz="2800" b="1" spc="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sekunder</a:t>
            </a:r>
            <a:r>
              <a:rPr sz="2800" b="1" spc="3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&gt; </a:t>
            </a:r>
            <a:r>
              <a:rPr sz="2800" b="1" spc="-5" dirty="0">
                <a:latin typeface="Calibri"/>
                <a:cs typeface="Calibri"/>
              </a:rPr>
              <a:t>primer</a:t>
            </a:r>
            <a:endParaRPr sz="28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0" y="731517"/>
            <a:ext cx="12192000" cy="6126480"/>
            <a:chOff x="0" y="731517"/>
            <a:chExt cx="12192000" cy="6126480"/>
          </a:xfrm>
        </p:grpSpPr>
        <p:sp>
          <p:nvSpPr>
            <p:cNvPr id="5" name="object 5"/>
            <p:cNvSpPr/>
            <p:nvPr/>
          </p:nvSpPr>
          <p:spPr>
            <a:xfrm>
              <a:off x="4008119" y="2186939"/>
              <a:ext cx="4752340" cy="215900"/>
            </a:xfrm>
            <a:custGeom>
              <a:avLst/>
              <a:gdLst/>
              <a:ahLst/>
              <a:cxnLst/>
              <a:rect l="l" t="t" r="r" b="b"/>
              <a:pathLst>
                <a:path w="4752340" h="215900">
                  <a:moveTo>
                    <a:pt x="0" y="35940"/>
                  </a:moveTo>
                  <a:lnTo>
                    <a:pt x="2829" y="21967"/>
                  </a:lnTo>
                  <a:lnTo>
                    <a:pt x="10540" y="10541"/>
                  </a:lnTo>
                  <a:lnTo>
                    <a:pt x="21967" y="2829"/>
                  </a:lnTo>
                  <a:lnTo>
                    <a:pt x="35940" y="0"/>
                  </a:lnTo>
                  <a:lnTo>
                    <a:pt x="4716399" y="0"/>
                  </a:lnTo>
                  <a:lnTo>
                    <a:pt x="4730372" y="2829"/>
                  </a:lnTo>
                  <a:lnTo>
                    <a:pt x="4741799" y="10541"/>
                  </a:lnTo>
                  <a:lnTo>
                    <a:pt x="4749510" y="21967"/>
                  </a:lnTo>
                  <a:lnTo>
                    <a:pt x="4752339" y="35940"/>
                  </a:lnTo>
                  <a:lnTo>
                    <a:pt x="4752339" y="179959"/>
                  </a:lnTo>
                  <a:lnTo>
                    <a:pt x="4749510" y="193932"/>
                  </a:lnTo>
                  <a:lnTo>
                    <a:pt x="4741798" y="205358"/>
                  </a:lnTo>
                  <a:lnTo>
                    <a:pt x="4730372" y="213070"/>
                  </a:lnTo>
                  <a:lnTo>
                    <a:pt x="4716399" y="215900"/>
                  </a:lnTo>
                  <a:lnTo>
                    <a:pt x="35940" y="215900"/>
                  </a:lnTo>
                  <a:lnTo>
                    <a:pt x="21967" y="213070"/>
                  </a:lnTo>
                  <a:lnTo>
                    <a:pt x="10541" y="205359"/>
                  </a:lnTo>
                  <a:lnTo>
                    <a:pt x="2829" y="193932"/>
                  </a:lnTo>
                  <a:lnTo>
                    <a:pt x="0" y="179959"/>
                  </a:lnTo>
                  <a:lnTo>
                    <a:pt x="0" y="35940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723639" y="1938032"/>
              <a:ext cx="401561" cy="429501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766819" y="1998980"/>
              <a:ext cx="241300" cy="309245"/>
            </a:xfrm>
            <a:custGeom>
              <a:avLst/>
              <a:gdLst/>
              <a:ahLst/>
              <a:cxnLst/>
              <a:rect l="l" t="t" r="r" b="b"/>
              <a:pathLst>
                <a:path w="241300" h="309244">
                  <a:moveTo>
                    <a:pt x="165100" y="25400"/>
                  </a:moveTo>
                  <a:lnTo>
                    <a:pt x="5714" y="25400"/>
                  </a:lnTo>
                  <a:lnTo>
                    <a:pt x="0" y="31115"/>
                  </a:lnTo>
                  <a:lnTo>
                    <a:pt x="0" y="303022"/>
                  </a:lnTo>
                  <a:lnTo>
                    <a:pt x="5714" y="308737"/>
                  </a:lnTo>
                  <a:lnTo>
                    <a:pt x="241300" y="308737"/>
                  </a:lnTo>
                  <a:lnTo>
                    <a:pt x="241300" y="296037"/>
                  </a:lnTo>
                  <a:lnTo>
                    <a:pt x="25400" y="296037"/>
                  </a:lnTo>
                  <a:lnTo>
                    <a:pt x="12700" y="283337"/>
                  </a:lnTo>
                  <a:lnTo>
                    <a:pt x="25400" y="283337"/>
                  </a:lnTo>
                  <a:lnTo>
                    <a:pt x="25400" y="50800"/>
                  </a:lnTo>
                  <a:lnTo>
                    <a:pt x="12700" y="50800"/>
                  </a:lnTo>
                  <a:lnTo>
                    <a:pt x="25400" y="38100"/>
                  </a:lnTo>
                  <a:lnTo>
                    <a:pt x="165100" y="38100"/>
                  </a:lnTo>
                  <a:lnTo>
                    <a:pt x="165100" y="25400"/>
                  </a:lnTo>
                  <a:close/>
                </a:path>
                <a:path w="241300" h="309244">
                  <a:moveTo>
                    <a:pt x="25400" y="283337"/>
                  </a:moveTo>
                  <a:lnTo>
                    <a:pt x="12700" y="283337"/>
                  </a:lnTo>
                  <a:lnTo>
                    <a:pt x="25400" y="296037"/>
                  </a:lnTo>
                  <a:lnTo>
                    <a:pt x="25400" y="283337"/>
                  </a:lnTo>
                  <a:close/>
                </a:path>
                <a:path w="241300" h="309244">
                  <a:moveTo>
                    <a:pt x="241300" y="283337"/>
                  </a:moveTo>
                  <a:lnTo>
                    <a:pt x="25400" y="283337"/>
                  </a:lnTo>
                  <a:lnTo>
                    <a:pt x="25400" y="296037"/>
                  </a:lnTo>
                  <a:lnTo>
                    <a:pt x="241300" y="296037"/>
                  </a:lnTo>
                  <a:lnTo>
                    <a:pt x="241300" y="283337"/>
                  </a:lnTo>
                  <a:close/>
                </a:path>
                <a:path w="241300" h="309244">
                  <a:moveTo>
                    <a:pt x="165100" y="0"/>
                  </a:moveTo>
                  <a:lnTo>
                    <a:pt x="165100" y="76200"/>
                  </a:lnTo>
                  <a:lnTo>
                    <a:pt x="215900" y="50800"/>
                  </a:lnTo>
                  <a:lnTo>
                    <a:pt x="177800" y="50800"/>
                  </a:lnTo>
                  <a:lnTo>
                    <a:pt x="177800" y="25400"/>
                  </a:lnTo>
                  <a:lnTo>
                    <a:pt x="215900" y="25400"/>
                  </a:lnTo>
                  <a:lnTo>
                    <a:pt x="165100" y="0"/>
                  </a:lnTo>
                  <a:close/>
                </a:path>
                <a:path w="241300" h="309244">
                  <a:moveTo>
                    <a:pt x="25400" y="38100"/>
                  </a:moveTo>
                  <a:lnTo>
                    <a:pt x="12700" y="50800"/>
                  </a:lnTo>
                  <a:lnTo>
                    <a:pt x="25400" y="50800"/>
                  </a:lnTo>
                  <a:lnTo>
                    <a:pt x="25400" y="38100"/>
                  </a:lnTo>
                  <a:close/>
                </a:path>
                <a:path w="241300" h="309244">
                  <a:moveTo>
                    <a:pt x="165100" y="38100"/>
                  </a:moveTo>
                  <a:lnTo>
                    <a:pt x="25400" y="38100"/>
                  </a:lnTo>
                  <a:lnTo>
                    <a:pt x="25400" y="50800"/>
                  </a:lnTo>
                  <a:lnTo>
                    <a:pt x="165100" y="50800"/>
                  </a:lnTo>
                  <a:lnTo>
                    <a:pt x="165100" y="38100"/>
                  </a:lnTo>
                  <a:close/>
                </a:path>
                <a:path w="241300" h="309244">
                  <a:moveTo>
                    <a:pt x="215900" y="25400"/>
                  </a:moveTo>
                  <a:lnTo>
                    <a:pt x="177800" y="25400"/>
                  </a:lnTo>
                  <a:lnTo>
                    <a:pt x="177800" y="50800"/>
                  </a:lnTo>
                  <a:lnTo>
                    <a:pt x="215900" y="50800"/>
                  </a:lnTo>
                  <a:lnTo>
                    <a:pt x="241300" y="38100"/>
                  </a:lnTo>
                  <a:lnTo>
                    <a:pt x="215900" y="2540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08119" y="1651000"/>
              <a:ext cx="4752340" cy="495300"/>
            </a:xfrm>
            <a:custGeom>
              <a:avLst/>
              <a:gdLst/>
              <a:ahLst/>
              <a:cxnLst/>
              <a:rect l="l" t="t" r="r" b="b"/>
              <a:pathLst>
                <a:path w="4752340" h="495300">
                  <a:moveTo>
                    <a:pt x="0" y="315340"/>
                  </a:moveTo>
                  <a:lnTo>
                    <a:pt x="2829" y="301367"/>
                  </a:lnTo>
                  <a:lnTo>
                    <a:pt x="10540" y="289941"/>
                  </a:lnTo>
                  <a:lnTo>
                    <a:pt x="21967" y="282229"/>
                  </a:lnTo>
                  <a:lnTo>
                    <a:pt x="35940" y="279400"/>
                  </a:lnTo>
                  <a:lnTo>
                    <a:pt x="4716399" y="279400"/>
                  </a:lnTo>
                  <a:lnTo>
                    <a:pt x="4730372" y="282229"/>
                  </a:lnTo>
                  <a:lnTo>
                    <a:pt x="4741799" y="289940"/>
                  </a:lnTo>
                  <a:lnTo>
                    <a:pt x="4749510" y="301367"/>
                  </a:lnTo>
                  <a:lnTo>
                    <a:pt x="4752339" y="315340"/>
                  </a:lnTo>
                  <a:lnTo>
                    <a:pt x="4752339" y="459359"/>
                  </a:lnTo>
                  <a:lnTo>
                    <a:pt x="4749510" y="473332"/>
                  </a:lnTo>
                  <a:lnTo>
                    <a:pt x="4741798" y="484758"/>
                  </a:lnTo>
                  <a:lnTo>
                    <a:pt x="4730372" y="492470"/>
                  </a:lnTo>
                  <a:lnTo>
                    <a:pt x="4716399" y="495300"/>
                  </a:lnTo>
                  <a:lnTo>
                    <a:pt x="35940" y="495300"/>
                  </a:lnTo>
                  <a:lnTo>
                    <a:pt x="21967" y="492470"/>
                  </a:lnTo>
                  <a:lnTo>
                    <a:pt x="10541" y="484759"/>
                  </a:lnTo>
                  <a:lnTo>
                    <a:pt x="2829" y="473332"/>
                  </a:lnTo>
                  <a:lnTo>
                    <a:pt x="0" y="459359"/>
                  </a:lnTo>
                  <a:lnTo>
                    <a:pt x="0" y="315340"/>
                  </a:lnTo>
                  <a:close/>
                </a:path>
                <a:path w="4752340" h="495300">
                  <a:moveTo>
                    <a:pt x="0" y="36449"/>
                  </a:moveTo>
                  <a:lnTo>
                    <a:pt x="2855" y="22234"/>
                  </a:lnTo>
                  <a:lnTo>
                    <a:pt x="10652" y="10652"/>
                  </a:lnTo>
                  <a:lnTo>
                    <a:pt x="22234" y="2855"/>
                  </a:lnTo>
                  <a:lnTo>
                    <a:pt x="36449" y="0"/>
                  </a:lnTo>
                  <a:lnTo>
                    <a:pt x="4715890" y="0"/>
                  </a:lnTo>
                  <a:lnTo>
                    <a:pt x="4730105" y="2855"/>
                  </a:lnTo>
                  <a:lnTo>
                    <a:pt x="4741687" y="10652"/>
                  </a:lnTo>
                  <a:lnTo>
                    <a:pt x="4749484" y="22234"/>
                  </a:lnTo>
                  <a:lnTo>
                    <a:pt x="4752339" y="36449"/>
                  </a:lnTo>
                  <a:lnTo>
                    <a:pt x="4752339" y="181990"/>
                  </a:lnTo>
                  <a:lnTo>
                    <a:pt x="4749484" y="196205"/>
                  </a:lnTo>
                  <a:lnTo>
                    <a:pt x="4741687" y="207787"/>
                  </a:lnTo>
                  <a:lnTo>
                    <a:pt x="4730105" y="215584"/>
                  </a:lnTo>
                  <a:lnTo>
                    <a:pt x="4715890" y="218439"/>
                  </a:lnTo>
                  <a:lnTo>
                    <a:pt x="36449" y="218439"/>
                  </a:lnTo>
                  <a:lnTo>
                    <a:pt x="22234" y="215584"/>
                  </a:lnTo>
                  <a:lnTo>
                    <a:pt x="10652" y="207787"/>
                  </a:lnTo>
                  <a:lnTo>
                    <a:pt x="2855" y="196205"/>
                  </a:lnTo>
                  <a:lnTo>
                    <a:pt x="0" y="181990"/>
                  </a:lnTo>
                  <a:lnTo>
                    <a:pt x="0" y="36449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23639" y="1661159"/>
              <a:ext cx="401561" cy="44983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3766819" y="1722119"/>
              <a:ext cx="241300" cy="328295"/>
            </a:xfrm>
            <a:custGeom>
              <a:avLst/>
              <a:gdLst/>
              <a:ahLst/>
              <a:cxnLst/>
              <a:rect l="l" t="t" r="r" b="b"/>
              <a:pathLst>
                <a:path w="241300" h="328294">
                  <a:moveTo>
                    <a:pt x="165100" y="25400"/>
                  </a:moveTo>
                  <a:lnTo>
                    <a:pt x="5714" y="25400"/>
                  </a:lnTo>
                  <a:lnTo>
                    <a:pt x="0" y="31114"/>
                  </a:lnTo>
                  <a:lnTo>
                    <a:pt x="0" y="322579"/>
                  </a:lnTo>
                  <a:lnTo>
                    <a:pt x="5714" y="328294"/>
                  </a:lnTo>
                  <a:lnTo>
                    <a:pt x="241300" y="328294"/>
                  </a:lnTo>
                  <a:lnTo>
                    <a:pt x="241300" y="315594"/>
                  </a:lnTo>
                  <a:lnTo>
                    <a:pt x="25400" y="315594"/>
                  </a:lnTo>
                  <a:lnTo>
                    <a:pt x="12700" y="302894"/>
                  </a:lnTo>
                  <a:lnTo>
                    <a:pt x="25400" y="302894"/>
                  </a:lnTo>
                  <a:lnTo>
                    <a:pt x="25400" y="50800"/>
                  </a:lnTo>
                  <a:lnTo>
                    <a:pt x="12700" y="50800"/>
                  </a:lnTo>
                  <a:lnTo>
                    <a:pt x="25400" y="38100"/>
                  </a:lnTo>
                  <a:lnTo>
                    <a:pt x="165100" y="38100"/>
                  </a:lnTo>
                  <a:lnTo>
                    <a:pt x="165100" y="25400"/>
                  </a:lnTo>
                  <a:close/>
                </a:path>
                <a:path w="241300" h="328294">
                  <a:moveTo>
                    <a:pt x="25400" y="302894"/>
                  </a:moveTo>
                  <a:lnTo>
                    <a:pt x="12700" y="302894"/>
                  </a:lnTo>
                  <a:lnTo>
                    <a:pt x="25400" y="315594"/>
                  </a:lnTo>
                  <a:lnTo>
                    <a:pt x="25400" y="302894"/>
                  </a:lnTo>
                  <a:close/>
                </a:path>
                <a:path w="241300" h="328294">
                  <a:moveTo>
                    <a:pt x="241300" y="302894"/>
                  </a:moveTo>
                  <a:lnTo>
                    <a:pt x="25400" y="302894"/>
                  </a:lnTo>
                  <a:lnTo>
                    <a:pt x="25400" y="315594"/>
                  </a:lnTo>
                  <a:lnTo>
                    <a:pt x="241300" y="315594"/>
                  </a:lnTo>
                  <a:lnTo>
                    <a:pt x="241300" y="302894"/>
                  </a:lnTo>
                  <a:close/>
                </a:path>
                <a:path w="241300" h="328294">
                  <a:moveTo>
                    <a:pt x="165100" y="0"/>
                  </a:moveTo>
                  <a:lnTo>
                    <a:pt x="165100" y="76200"/>
                  </a:lnTo>
                  <a:lnTo>
                    <a:pt x="215900" y="50800"/>
                  </a:lnTo>
                  <a:lnTo>
                    <a:pt x="177800" y="50800"/>
                  </a:lnTo>
                  <a:lnTo>
                    <a:pt x="177800" y="25400"/>
                  </a:lnTo>
                  <a:lnTo>
                    <a:pt x="215900" y="25400"/>
                  </a:lnTo>
                  <a:lnTo>
                    <a:pt x="165100" y="0"/>
                  </a:lnTo>
                  <a:close/>
                </a:path>
                <a:path w="241300" h="328294">
                  <a:moveTo>
                    <a:pt x="25400" y="38100"/>
                  </a:moveTo>
                  <a:lnTo>
                    <a:pt x="12700" y="50800"/>
                  </a:lnTo>
                  <a:lnTo>
                    <a:pt x="25400" y="50800"/>
                  </a:lnTo>
                  <a:lnTo>
                    <a:pt x="25400" y="38100"/>
                  </a:lnTo>
                  <a:close/>
                </a:path>
                <a:path w="241300" h="328294">
                  <a:moveTo>
                    <a:pt x="165100" y="38100"/>
                  </a:moveTo>
                  <a:lnTo>
                    <a:pt x="25400" y="38100"/>
                  </a:lnTo>
                  <a:lnTo>
                    <a:pt x="25400" y="50800"/>
                  </a:lnTo>
                  <a:lnTo>
                    <a:pt x="165100" y="50800"/>
                  </a:lnTo>
                  <a:lnTo>
                    <a:pt x="165100" y="38100"/>
                  </a:lnTo>
                  <a:close/>
                </a:path>
                <a:path w="241300" h="328294">
                  <a:moveTo>
                    <a:pt x="215900" y="25400"/>
                  </a:moveTo>
                  <a:lnTo>
                    <a:pt x="177800" y="25400"/>
                  </a:lnTo>
                  <a:lnTo>
                    <a:pt x="177800" y="50800"/>
                  </a:lnTo>
                  <a:lnTo>
                    <a:pt x="215900" y="50800"/>
                  </a:lnTo>
                  <a:lnTo>
                    <a:pt x="241300" y="38100"/>
                  </a:lnTo>
                  <a:lnTo>
                    <a:pt x="215900" y="2540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731517"/>
              <a:ext cx="12191999" cy="612647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09716" y="704581"/>
            <a:ext cx="8441702" cy="5793227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31517"/>
            <a:ext cx="12192000" cy="6126480"/>
            <a:chOff x="0" y="731517"/>
            <a:chExt cx="12192000" cy="6126480"/>
          </a:xfrm>
        </p:grpSpPr>
        <p:sp>
          <p:nvSpPr>
            <p:cNvPr id="3" name="object 3"/>
            <p:cNvSpPr/>
            <p:nvPr/>
          </p:nvSpPr>
          <p:spPr>
            <a:xfrm>
              <a:off x="643889" y="3864609"/>
              <a:ext cx="3743960" cy="431800"/>
            </a:xfrm>
            <a:custGeom>
              <a:avLst/>
              <a:gdLst/>
              <a:ahLst/>
              <a:cxnLst/>
              <a:rect l="l" t="t" r="r" b="b"/>
              <a:pathLst>
                <a:path w="3743960" h="431800">
                  <a:moveTo>
                    <a:pt x="0" y="431800"/>
                  </a:moveTo>
                  <a:lnTo>
                    <a:pt x="3743960" y="431800"/>
                  </a:lnTo>
                  <a:lnTo>
                    <a:pt x="3743960" y="0"/>
                  </a:lnTo>
                  <a:lnTo>
                    <a:pt x="0" y="0"/>
                  </a:lnTo>
                  <a:lnTo>
                    <a:pt x="0" y="431800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31517"/>
              <a:ext cx="12191999" cy="612647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07670" y="1068069"/>
              <a:ext cx="7632700" cy="1501140"/>
            </a:xfrm>
            <a:custGeom>
              <a:avLst/>
              <a:gdLst/>
              <a:ahLst/>
              <a:cxnLst/>
              <a:rect l="l" t="t" r="r" b="b"/>
              <a:pathLst>
                <a:path w="7632700" h="1501139">
                  <a:moveTo>
                    <a:pt x="0" y="1501139"/>
                  </a:moveTo>
                  <a:lnTo>
                    <a:pt x="7632700" y="1501139"/>
                  </a:lnTo>
                  <a:lnTo>
                    <a:pt x="7632700" y="0"/>
                  </a:lnTo>
                  <a:lnTo>
                    <a:pt x="0" y="0"/>
                  </a:lnTo>
                  <a:lnTo>
                    <a:pt x="0" y="1501139"/>
                  </a:lnTo>
                  <a:close/>
                </a:path>
              </a:pathLst>
            </a:custGeom>
            <a:ln w="5715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43402" y="1850008"/>
              <a:ext cx="1093470" cy="583565"/>
            </a:xfrm>
            <a:custGeom>
              <a:avLst/>
              <a:gdLst/>
              <a:ahLst/>
              <a:cxnLst/>
              <a:rect l="l" t="t" r="r" b="b"/>
              <a:pathLst>
                <a:path w="1093470" h="583564">
                  <a:moveTo>
                    <a:pt x="935221" y="62846"/>
                  </a:moveTo>
                  <a:lnTo>
                    <a:pt x="0" y="532129"/>
                  </a:lnTo>
                  <a:lnTo>
                    <a:pt x="25654" y="583311"/>
                  </a:lnTo>
                  <a:lnTo>
                    <a:pt x="960666" y="114017"/>
                  </a:lnTo>
                  <a:lnTo>
                    <a:pt x="991699" y="66394"/>
                  </a:lnTo>
                  <a:lnTo>
                    <a:pt x="935221" y="62846"/>
                  </a:lnTo>
                  <a:close/>
                </a:path>
                <a:path w="1093470" h="583564">
                  <a:moveTo>
                    <a:pt x="1091080" y="15493"/>
                  </a:moveTo>
                  <a:lnTo>
                    <a:pt x="1029588" y="15493"/>
                  </a:lnTo>
                  <a:lnTo>
                    <a:pt x="1055243" y="66548"/>
                  </a:lnTo>
                  <a:lnTo>
                    <a:pt x="960666" y="114017"/>
                  </a:lnTo>
                  <a:lnTo>
                    <a:pt x="910082" y="191642"/>
                  </a:lnTo>
                  <a:lnTo>
                    <a:pt x="905873" y="202191"/>
                  </a:lnTo>
                  <a:lnTo>
                    <a:pt x="906033" y="213169"/>
                  </a:lnTo>
                  <a:lnTo>
                    <a:pt x="910314" y="223289"/>
                  </a:lnTo>
                  <a:lnTo>
                    <a:pt x="918463" y="231266"/>
                  </a:lnTo>
                  <a:lnTo>
                    <a:pt x="928993" y="235457"/>
                  </a:lnTo>
                  <a:lnTo>
                    <a:pt x="939926" y="235267"/>
                  </a:lnTo>
                  <a:lnTo>
                    <a:pt x="950003" y="230981"/>
                  </a:lnTo>
                  <a:lnTo>
                    <a:pt x="957961" y="222885"/>
                  </a:lnTo>
                  <a:lnTo>
                    <a:pt x="1093089" y="15620"/>
                  </a:lnTo>
                  <a:lnTo>
                    <a:pt x="1091080" y="15493"/>
                  </a:lnTo>
                  <a:close/>
                </a:path>
                <a:path w="1093470" h="583564">
                  <a:moveTo>
                    <a:pt x="991699" y="66394"/>
                  </a:moveTo>
                  <a:lnTo>
                    <a:pt x="960666" y="114017"/>
                  </a:lnTo>
                  <a:lnTo>
                    <a:pt x="1049423" y="69468"/>
                  </a:lnTo>
                  <a:lnTo>
                    <a:pt x="1040638" y="69468"/>
                  </a:lnTo>
                  <a:lnTo>
                    <a:pt x="991699" y="66394"/>
                  </a:lnTo>
                  <a:close/>
                </a:path>
                <a:path w="1093470" h="583564">
                  <a:moveTo>
                    <a:pt x="1018413" y="25400"/>
                  </a:moveTo>
                  <a:lnTo>
                    <a:pt x="991699" y="66394"/>
                  </a:lnTo>
                  <a:lnTo>
                    <a:pt x="1040638" y="69468"/>
                  </a:lnTo>
                  <a:lnTo>
                    <a:pt x="1018413" y="25400"/>
                  </a:lnTo>
                  <a:close/>
                </a:path>
                <a:path w="1093470" h="583564">
                  <a:moveTo>
                    <a:pt x="1034566" y="25400"/>
                  </a:moveTo>
                  <a:lnTo>
                    <a:pt x="1018413" y="25400"/>
                  </a:lnTo>
                  <a:lnTo>
                    <a:pt x="1040638" y="69468"/>
                  </a:lnTo>
                  <a:lnTo>
                    <a:pt x="1049423" y="69468"/>
                  </a:lnTo>
                  <a:lnTo>
                    <a:pt x="1055243" y="66548"/>
                  </a:lnTo>
                  <a:lnTo>
                    <a:pt x="1034566" y="25400"/>
                  </a:lnTo>
                  <a:close/>
                </a:path>
                <a:path w="1093470" h="583564">
                  <a:moveTo>
                    <a:pt x="1029588" y="15493"/>
                  </a:moveTo>
                  <a:lnTo>
                    <a:pt x="935221" y="62846"/>
                  </a:lnTo>
                  <a:lnTo>
                    <a:pt x="991699" y="66394"/>
                  </a:lnTo>
                  <a:lnTo>
                    <a:pt x="1018413" y="25400"/>
                  </a:lnTo>
                  <a:lnTo>
                    <a:pt x="1034566" y="25400"/>
                  </a:lnTo>
                  <a:lnTo>
                    <a:pt x="1029588" y="15493"/>
                  </a:lnTo>
                  <a:close/>
                </a:path>
                <a:path w="1093470" h="583564">
                  <a:moveTo>
                    <a:pt x="846074" y="0"/>
                  </a:moveTo>
                  <a:lnTo>
                    <a:pt x="834830" y="1523"/>
                  </a:lnTo>
                  <a:lnTo>
                    <a:pt x="825373" y="7048"/>
                  </a:lnTo>
                  <a:lnTo>
                    <a:pt x="818677" y="15716"/>
                  </a:lnTo>
                  <a:lnTo>
                    <a:pt x="815721" y="26669"/>
                  </a:lnTo>
                  <a:lnTo>
                    <a:pt x="817318" y="37913"/>
                  </a:lnTo>
                  <a:lnTo>
                    <a:pt x="822880" y="47370"/>
                  </a:lnTo>
                  <a:lnTo>
                    <a:pt x="831562" y="54066"/>
                  </a:lnTo>
                  <a:lnTo>
                    <a:pt x="842518" y="57023"/>
                  </a:lnTo>
                  <a:lnTo>
                    <a:pt x="935221" y="62846"/>
                  </a:lnTo>
                  <a:lnTo>
                    <a:pt x="1029588" y="15493"/>
                  </a:lnTo>
                  <a:lnTo>
                    <a:pt x="1091080" y="15493"/>
                  </a:lnTo>
                  <a:lnTo>
                    <a:pt x="846074" y="0"/>
                  </a:lnTo>
                  <a:close/>
                </a:path>
              </a:pathLst>
            </a:custGeom>
            <a:solidFill>
              <a:srgbClr val="497D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60194" y="710882"/>
            <a:ext cx="8041640" cy="4709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304165" indent="-343535">
              <a:lnSpc>
                <a:spcPct val="100000"/>
              </a:lnSpc>
              <a:spcBef>
                <a:spcPts val="100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5" dirty="0">
                <a:latin typeface="Calibri"/>
                <a:cs typeface="Calibri"/>
              </a:rPr>
              <a:t>Penyusunan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daftar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: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daftar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berkas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daftar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isi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berkas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 MT"/>
              <a:buChar char="•"/>
            </a:pPr>
            <a:endParaRPr sz="4400">
              <a:latin typeface="Calibri"/>
              <a:cs typeface="Calibri"/>
            </a:endParaRPr>
          </a:p>
          <a:p>
            <a:pPr marL="355600" marR="5080" indent="-343535">
              <a:lnSpc>
                <a:spcPct val="100000"/>
              </a:lnSpc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0" dirty="0">
                <a:latin typeface="Calibri"/>
                <a:cs typeface="Calibri"/>
              </a:rPr>
              <a:t>Daftar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berkas</a:t>
            </a:r>
            <a:r>
              <a:rPr sz="3200" spc="-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:</a:t>
            </a:r>
            <a:r>
              <a:rPr sz="3200" spc="-5" dirty="0">
                <a:latin typeface="Calibri"/>
                <a:cs typeface="Calibri"/>
              </a:rPr>
              <a:t> unit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pengolah,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nomor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berkas, 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kode </a:t>
            </a:r>
            <a:r>
              <a:rPr sz="3200" spc="-5" dirty="0">
                <a:latin typeface="Calibri"/>
                <a:cs typeface="Calibri"/>
              </a:rPr>
              <a:t>klasifikasi, </a:t>
            </a:r>
            <a:r>
              <a:rPr sz="3200" spc="-10" dirty="0">
                <a:latin typeface="Calibri"/>
                <a:cs typeface="Calibri"/>
              </a:rPr>
              <a:t>uraian informasi berkas, </a:t>
            </a:r>
            <a:r>
              <a:rPr sz="3200" spc="-15" dirty="0">
                <a:latin typeface="Calibri"/>
                <a:cs typeface="Calibri"/>
              </a:rPr>
              <a:t>kurun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waktu,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jumlah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dan </a:t>
            </a:r>
            <a:r>
              <a:rPr sz="3200" spc="-25" dirty="0">
                <a:latin typeface="Calibri"/>
                <a:cs typeface="Calibri"/>
              </a:rPr>
              <a:t>keterangan.</a:t>
            </a:r>
            <a:endParaRPr sz="3200">
              <a:latin typeface="Calibri"/>
              <a:cs typeface="Calibri"/>
            </a:endParaRPr>
          </a:p>
          <a:p>
            <a:pPr marL="355600" marR="194945" indent="-343535">
              <a:lnSpc>
                <a:spcPct val="100000"/>
              </a:lnSpc>
              <a:spcBef>
                <a:spcPts val="765"/>
              </a:spcBef>
              <a:buFont typeface="Arial MT"/>
              <a:buChar char="•"/>
              <a:tabLst>
                <a:tab pos="355600" algn="l"/>
                <a:tab pos="356235" algn="l"/>
              </a:tabLst>
            </a:pPr>
            <a:r>
              <a:rPr sz="3200" spc="-10" dirty="0">
                <a:latin typeface="Calibri"/>
                <a:cs typeface="Calibri"/>
              </a:rPr>
              <a:t>Daftar</a:t>
            </a:r>
            <a:r>
              <a:rPr sz="3200" spc="-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isi</a:t>
            </a:r>
            <a:r>
              <a:rPr sz="3200" spc="-20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berkas </a:t>
            </a:r>
            <a:r>
              <a:rPr sz="3200" dirty="0">
                <a:latin typeface="Calibri"/>
                <a:cs typeface="Calibri"/>
              </a:rPr>
              <a:t>: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nomor</a:t>
            </a:r>
            <a:r>
              <a:rPr sz="3200" spc="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berkas,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30" dirty="0">
                <a:latin typeface="Calibri"/>
                <a:cs typeface="Calibri"/>
              </a:rPr>
              <a:t>kode </a:t>
            </a:r>
            <a:r>
              <a:rPr sz="3200" spc="-2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klasifikasi, </a:t>
            </a:r>
            <a:r>
              <a:rPr sz="3200" spc="-10" dirty="0">
                <a:latin typeface="Calibri"/>
                <a:cs typeface="Calibri"/>
              </a:rPr>
              <a:t>nomor item arsip, </a:t>
            </a:r>
            <a:r>
              <a:rPr sz="3200" spc="-15" dirty="0">
                <a:latin typeface="Calibri"/>
                <a:cs typeface="Calibri"/>
              </a:rPr>
              <a:t>uraian </a:t>
            </a:r>
            <a:r>
              <a:rPr sz="3200" spc="-10" dirty="0">
                <a:latin typeface="Calibri"/>
                <a:cs typeface="Calibri"/>
              </a:rPr>
              <a:t>informasi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arsip, </a:t>
            </a:r>
            <a:r>
              <a:rPr sz="3200" spc="-15" dirty="0">
                <a:latin typeface="Calibri"/>
                <a:cs typeface="Calibri"/>
              </a:rPr>
              <a:t>tanggal,</a:t>
            </a:r>
            <a:r>
              <a:rPr sz="3200" spc="4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jumlah,</a:t>
            </a:r>
            <a:r>
              <a:rPr sz="3200" spc="5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keterangan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176520" y="1196339"/>
            <a:ext cx="2020570" cy="1390650"/>
            <a:chOff x="5176520" y="1196339"/>
            <a:chExt cx="2020570" cy="13906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76520" y="1196339"/>
              <a:ext cx="2020570" cy="139065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72100" y="1391919"/>
              <a:ext cx="1442720" cy="8128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5660" y="322579"/>
            <a:ext cx="10589260" cy="22098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5660" y="2926079"/>
            <a:ext cx="10746740" cy="3535679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731517"/>
            <a:ext cx="12191999" cy="61264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60194" y="270192"/>
            <a:ext cx="508190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/>
              <a:t>Hasil</a:t>
            </a:r>
            <a:r>
              <a:rPr sz="4000" spc="-70" dirty="0"/>
              <a:t> </a:t>
            </a:r>
            <a:r>
              <a:rPr sz="4000" spc="-15" dirty="0"/>
              <a:t>Kerja</a:t>
            </a:r>
            <a:r>
              <a:rPr sz="4000" spc="-30" dirty="0"/>
              <a:t> </a:t>
            </a:r>
            <a:r>
              <a:rPr sz="4000" spc="-15" dirty="0"/>
              <a:t>Pemberkasan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560" y="1172070"/>
            <a:ext cx="10271479" cy="4884134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3739" y="1181100"/>
            <a:ext cx="8384540" cy="4693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8210" y="316166"/>
            <a:ext cx="981583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Hasil</a:t>
            </a:r>
            <a:r>
              <a:rPr spc="20" dirty="0"/>
              <a:t> </a:t>
            </a:r>
            <a:r>
              <a:rPr spc="-20" dirty="0"/>
              <a:t>Kerja</a:t>
            </a:r>
            <a:r>
              <a:rPr dirty="0"/>
              <a:t> </a:t>
            </a:r>
            <a:r>
              <a:rPr spc="-20" dirty="0"/>
              <a:t>Penyusutan</a:t>
            </a:r>
            <a:r>
              <a:rPr spc="-45" dirty="0"/>
              <a:t> </a:t>
            </a:r>
            <a:r>
              <a:rPr dirty="0"/>
              <a:t>– </a:t>
            </a:r>
            <a:r>
              <a:rPr spc="-10" dirty="0"/>
              <a:t>Pemindahan</a:t>
            </a:r>
            <a:r>
              <a:rPr spc="-20" dirty="0"/>
              <a:t> Arsip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7820" y="2198370"/>
            <a:ext cx="11352960" cy="24483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32229" y="462597"/>
            <a:ext cx="853059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Hasil</a:t>
            </a:r>
            <a:r>
              <a:rPr spc="30" dirty="0"/>
              <a:t> </a:t>
            </a:r>
            <a:r>
              <a:rPr spc="-20" dirty="0"/>
              <a:t>Kerja</a:t>
            </a:r>
            <a:r>
              <a:rPr dirty="0"/>
              <a:t> </a:t>
            </a:r>
            <a:r>
              <a:rPr spc="-20" dirty="0"/>
              <a:t>Penyusutan</a:t>
            </a:r>
            <a:r>
              <a:rPr spc="-45" dirty="0"/>
              <a:t> </a:t>
            </a:r>
            <a:r>
              <a:rPr dirty="0"/>
              <a:t>-</a:t>
            </a:r>
            <a:r>
              <a:rPr spc="10" dirty="0"/>
              <a:t> </a:t>
            </a:r>
            <a:r>
              <a:rPr spc="-10" dirty="0"/>
              <a:t>Pemusnahan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583" y="1882314"/>
            <a:ext cx="11203410" cy="214335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19529" y="462597"/>
            <a:ext cx="8557895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Hasil</a:t>
            </a:r>
            <a:r>
              <a:rPr spc="40" dirty="0"/>
              <a:t> </a:t>
            </a:r>
            <a:r>
              <a:rPr spc="-20" dirty="0"/>
              <a:t>Kerja</a:t>
            </a:r>
            <a:r>
              <a:rPr spc="10" dirty="0"/>
              <a:t> </a:t>
            </a:r>
            <a:r>
              <a:rPr spc="-10" dirty="0"/>
              <a:t>Pemusnahan</a:t>
            </a:r>
            <a:r>
              <a:rPr spc="-45" dirty="0"/>
              <a:t> </a:t>
            </a:r>
            <a:r>
              <a:rPr dirty="0"/>
              <a:t>-</a:t>
            </a:r>
            <a:r>
              <a:rPr spc="15" dirty="0"/>
              <a:t> </a:t>
            </a:r>
            <a:r>
              <a:rPr spc="-35" dirty="0"/>
              <a:t>Penyerahan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6374" y="1664984"/>
            <a:ext cx="10408931" cy="206328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998</Words>
  <Application>Microsoft Office PowerPoint</Application>
  <PresentationFormat>Custom</PresentationFormat>
  <Paragraphs>160</Paragraphs>
  <Slides>60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Office Theme</vt:lpstr>
      <vt:lpstr>PowerPoint Presentation</vt:lpstr>
      <vt:lpstr>PowerPoint Presentation</vt:lpstr>
      <vt:lpstr>Hasil Kerja Penciptaan Arsip</vt:lpstr>
      <vt:lpstr>Hasil Kerja Penciptaan Arsip</vt:lpstr>
      <vt:lpstr>Hasil Kerja Penggunaan Arsip</vt:lpstr>
      <vt:lpstr>Hasil Kerja Pemberkasan</vt:lpstr>
      <vt:lpstr>Hasil Kerja Penyusutan – Pemindahan Arsip</vt:lpstr>
      <vt:lpstr>Hasil Kerja Penyusutan - Pemusnahan</vt:lpstr>
      <vt:lpstr>Hasil Kerja Pemusnahan - Penyerahan</vt:lpstr>
      <vt:lpstr>Sarana  Pemberkasan</vt:lpstr>
      <vt:lpstr>Prosedur Pemberkasan</vt:lpstr>
      <vt:lpstr>Praktik Pemberkasan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Buka file dan baca seluruh isi dokumen, tentukan nama  kegiatan dari dokumen</vt:lpstr>
      <vt:lpstr>Beri nama dokumen atau catat dalam daftar isi berkas</vt:lpstr>
      <vt:lpstr>Buka file dan baca seluruh isi dokumen, tentukan  nama kegiatan dari dokumen</vt:lpstr>
      <vt:lpstr>Beri nama dokumen atau catat dalam daftar isi  berkas</vt:lpstr>
      <vt:lpstr>Buka file dan baca seluruh isi dokumen, tentukan  nama kegiatan dari dokumen</vt:lpstr>
      <vt:lpstr>Beri nama dokumen atau catat dalam daftar isi berkas</vt:lpstr>
      <vt:lpstr>PowerPoint Presentation</vt:lpstr>
      <vt:lpstr>PowerPoint Presentation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Kode Klasifikasi ANRI</vt:lpstr>
      <vt:lpstr>Tentukan Kode Klasifikasi pada  folder</vt:lpstr>
      <vt:lpstr>Masukkan arsip/dokumen ke  dalam folder</vt:lpstr>
      <vt:lpstr>arsip/dokumen dalam folder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PRAKTEK  PENGELOLAAN ARSIP DINAMIS</dc:title>
  <dc:creator>Sertifikasi</dc:creator>
  <cp:lastModifiedBy>ismail - [2010]</cp:lastModifiedBy>
  <cp:revision>3</cp:revision>
  <dcterms:created xsi:type="dcterms:W3CDTF">2023-11-02T03:37:50Z</dcterms:created>
  <dcterms:modified xsi:type="dcterms:W3CDTF">2023-11-02T06:56:06Z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2023-08-13T00:00:00Z</vt:filetime>
  </property>
  <property fmtid="{D5CDD505-2E9C-101B-9397-08002B2CF9AE}" pid="3" name="Creator">
    <vt:lpwstr>Microsoft® PowerPoint® 2019</vt:lpwstr>
  </property>
  <property fmtid="{D5CDD505-2E9C-101B-9397-08002B2CF9AE}" pid="4" name="LastSaved">
    <vt:filetime>2023-11-02T00:00:00Z</vt:filetime>
  </property>
</Properties>
</file>